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0160000" cy="7620000"/>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New Roman"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6" d="100"/>
          <a:sy n="76" d="100"/>
        </p:scale>
        <p:origin x="-904"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3"/>
            <a:ext cx="8636000" cy="16335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24000" y="4318000"/>
            <a:ext cx="7112000" cy="194786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FAE0B8D-C0CA-C846-8D2B-8BA7F1BACF0B}" type="slidenum">
              <a:rPr lang="en-US"/>
              <a:pPr>
                <a:defRPr/>
              </a:pPr>
              <a:t>‹#›</a:t>
            </a:fld>
            <a:endParaRPr lang="en-US"/>
          </a:p>
        </p:txBody>
      </p:sp>
    </p:spTree>
    <p:extLst>
      <p:ext uri="{BB962C8B-B14F-4D97-AF65-F5344CB8AC3E}">
        <p14:creationId xmlns:p14="http://schemas.microsoft.com/office/powerpoint/2010/main" val="2263736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BBBF62E-28BD-534F-816B-9BC78D672287}" type="slidenum">
              <a:rPr lang="en-US"/>
              <a:pPr>
                <a:defRPr/>
              </a:pPr>
              <a:t>‹#›</a:t>
            </a:fld>
            <a:endParaRPr lang="en-US"/>
          </a:p>
        </p:txBody>
      </p:sp>
    </p:spTree>
    <p:extLst>
      <p:ext uri="{BB962C8B-B14F-4D97-AF65-F5344CB8AC3E}">
        <p14:creationId xmlns:p14="http://schemas.microsoft.com/office/powerpoint/2010/main" val="2747196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39000" y="676275"/>
            <a:ext cx="2159000" cy="60975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676275"/>
            <a:ext cx="6324600" cy="6097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025777A-6C28-F949-88AF-36A419EED776}" type="slidenum">
              <a:rPr lang="en-US"/>
              <a:pPr>
                <a:defRPr/>
              </a:pPr>
              <a:t>‹#›</a:t>
            </a:fld>
            <a:endParaRPr lang="en-US"/>
          </a:p>
        </p:txBody>
      </p:sp>
    </p:spTree>
    <p:extLst>
      <p:ext uri="{BB962C8B-B14F-4D97-AF65-F5344CB8AC3E}">
        <p14:creationId xmlns:p14="http://schemas.microsoft.com/office/powerpoint/2010/main" val="2684388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DACEC1-6EE9-A745-A11B-4EF011BE463D}" type="slidenum">
              <a:rPr lang="en-US"/>
              <a:pPr>
                <a:defRPr/>
              </a:pPr>
              <a:t>‹#›</a:t>
            </a:fld>
            <a:endParaRPr lang="en-US"/>
          </a:p>
        </p:txBody>
      </p:sp>
    </p:spTree>
    <p:extLst>
      <p:ext uri="{BB962C8B-B14F-4D97-AF65-F5344CB8AC3E}">
        <p14:creationId xmlns:p14="http://schemas.microsoft.com/office/powerpoint/2010/main" val="2636242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5" y="4895850"/>
            <a:ext cx="8636000" cy="15144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03275" y="3228975"/>
            <a:ext cx="8636000" cy="16668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2BBABEB-E4E9-F34F-828F-DA05EDE50782}" type="slidenum">
              <a:rPr lang="en-US"/>
              <a:pPr>
                <a:defRPr/>
              </a:pPr>
              <a:t>‹#›</a:t>
            </a:fld>
            <a:endParaRPr lang="en-US"/>
          </a:p>
        </p:txBody>
      </p:sp>
    </p:spTree>
    <p:extLst>
      <p:ext uri="{BB962C8B-B14F-4D97-AF65-F5344CB8AC3E}">
        <p14:creationId xmlns:p14="http://schemas.microsoft.com/office/powerpoint/2010/main" val="3600594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562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884F163-8C3F-D648-A83E-FD1A6EB0D5F9}" type="slidenum">
              <a:rPr lang="en-US"/>
              <a:pPr>
                <a:defRPr/>
              </a:pPr>
              <a:t>‹#›</a:t>
            </a:fld>
            <a:endParaRPr lang="en-US"/>
          </a:p>
        </p:txBody>
      </p:sp>
    </p:spTree>
    <p:extLst>
      <p:ext uri="{BB962C8B-B14F-4D97-AF65-F5344CB8AC3E}">
        <p14:creationId xmlns:p14="http://schemas.microsoft.com/office/powerpoint/2010/main" val="1513960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8000" y="1704975"/>
            <a:ext cx="4489450"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2416175"/>
            <a:ext cx="4489450"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60963" y="1704975"/>
            <a:ext cx="4491037"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0963" y="2416175"/>
            <a:ext cx="4491037"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4A59EB9-712B-E14C-8462-845061083AA8}" type="slidenum">
              <a:rPr lang="en-US"/>
              <a:pPr>
                <a:defRPr/>
              </a:pPr>
              <a:t>‹#›</a:t>
            </a:fld>
            <a:endParaRPr lang="en-US"/>
          </a:p>
        </p:txBody>
      </p:sp>
    </p:spTree>
    <p:extLst>
      <p:ext uri="{BB962C8B-B14F-4D97-AF65-F5344CB8AC3E}">
        <p14:creationId xmlns:p14="http://schemas.microsoft.com/office/powerpoint/2010/main" val="2679482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37C5D58-C0BF-BD43-B31F-4A96FAD22AFB}" type="slidenum">
              <a:rPr lang="en-US"/>
              <a:pPr>
                <a:defRPr/>
              </a:pPr>
              <a:t>‹#›</a:t>
            </a:fld>
            <a:endParaRPr lang="en-US"/>
          </a:p>
        </p:txBody>
      </p:sp>
    </p:spTree>
    <p:extLst>
      <p:ext uri="{BB962C8B-B14F-4D97-AF65-F5344CB8AC3E}">
        <p14:creationId xmlns:p14="http://schemas.microsoft.com/office/powerpoint/2010/main" val="3707655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CE27177-0569-9845-8F63-3157D2332C4B}" type="slidenum">
              <a:rPr lang="en-US"/>
              <a:pPr>
                <a:defRPr/>
              </a:pPr>
              <a:t>‹#›</a:t>
            </a:fld>
            <a:endParaRPr lang="en-US"/>
          </a:p>
        </p:txBody>
      </p:sp>
    </p:spTree>
    <p:extLst>
      <p:ext uri="{BB962C8B-B14F-4D97-AF65-F5344CB8AC3E}">
        <p14:creationId xmlns:p14="http://schemas.microsoft.com/office/powerpoint/2010/main" val="1436853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3"/>
            <a:ext cx="3343275" cy="12906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71925" y="303213"/>
            <a:ext cx="5680075"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8000" y="1593850"/>
            <a:ext cx="3343275" cy="52133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B09A32E-CFFB-D04A-A4AE-D88688ED58CD}" type="slidenum">
              <a:rPr lang="en-US"/>
              <a:pPr>
                <a:defRPr/>
              </a:pPr>
              <a:t>‹#›</a:t>
            </a:fld>
            <a:endParaRPr lang="en-US"/>
          </a:p>
        </p:txBody>
      </p:sp>
    </p:spTree>
    <p:extLst>
      <p:ext uri="{BB962C8B-B14F-4D97-AF65-F5344CB8AC3E}">
        <p14:creationId xmlns:p14="http://schemas.microsoft.com/office/powerpoint/2010/main" val="2989565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5" y="5334000"/>
            <a:ext cx="6096000" cy="6302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90725" y="681038"/>
            <a:ext cx="6096000"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90725" y="5964238"/>
            <a:ext cx="6096000" cy="8937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715264-F59A-1E41-86BD-9784BA0EB1A8}" type="slidenum">
              <a:rPr lang="en-US"/>
              <a:pPr>
                <a:defRPr/>
              </a:pPr>
              <a:t>‹#›</a:t>
            </a:fld>
            <a:endParaRPr lang="en-US"/>
          </a:p>
        </p:txBody>
      </p:sp>
    </p:spTree>
    <p:extLst>
      <p:ext uri="{BB962C8B-B14F-4D97-AF65-F5344CB8AC3E}">
        <p14:creationId xmlns:p14="http://schemas.microsoft.com/office/powerpoint/2010/main" val="25230198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676275"/>
            <a:ext cx="8636000" cy="1271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62000" y="2200275"/>
            <a:ext cx="8636000" cy="457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62000" y="6942138"/>
            <a:ext cx="2117725" cy="50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smtClean="0">
                <a:cs typeface="+mn-cs"/>
              </a:defRPr>
            </a:lvl1pPr>
          </a:lstStyle>
          <a:p>
            <a:pPr>
              <a:defRPr/>
            </a:pPr>
            <a:endParaRPr lang="en-US"/>
          </a:p>
        </p:txBody>
      </p:sp>
      <p:sp>
        <p:nvSpPr>
          <p:cNvPr id="1029" name="Rectangle 5"/>
          <p:cNvSpPr>
            <a:spLocks noGrp="1" noChangeArrowheads="1"/>
          </p:cNvSpPr>
          <p:nvPr>
            <p:ph type="ftr" sz="quarter" idx="3"/>
          </p:nvPr>
        </p:nvSpPr>
        <p:spPr bwMode="auto">
          <a:xfrm>
            <a:off x="3470275" y="6942138"/>
            <a:ext cx="3219450" cy="50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smtClean="0">
                <a:cs typeface="+mn-cs"/>
              </a:defRPr>
            </a:lvl1pPr>
          </a:lstStyle>
          <a:p>
            <a:pPr>
              <a:defRPr/>
            </a:pPr>
            <a:endParaRPr lang="en-US"/>
          </a:p>
        </p:txBody>
      </p:sp>
      <p:sp>
        <p:nvSpPr>
          <p:cNvPr id="1030" name="Rectangle 6"/>
          <p:cNvSpPr>
            <a:spLocks noGrp="1" noChangeArrowheads="1"/>
          </p:cNvSpPr>
          <p:nvPr>
            <p:ph type="sldNum" sz="quarter" idx="4"/>
          </p:nvPr>
        </p:nvSpPr>
        <p:spPr bwMode="auto">
          <a:xfrm>
            <a:off x="7280275" y="6942138"/>
            <a:ext cx="2119313" cy="50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smtClean="0">
                <a:cs typeface="+mn-cs"/>
              </a:defRPr>
            </a:lvl1pPr>
          </a:lstStyle>
          <a:p>
            <a:pPr>
              <a:defRPr/>
            </a:pPr>
            <a:fld id="{A1D7ED2F-6CA2-9A4A-80DE-45EFB71EF0B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Times New Roman"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Times New Roman" charset="0"/>
          <a:ea typeface="ＭＳ Ｐゴシック" charset="0"/>
        </a:defRPr>
      </a:lvl6pPr>
      <a:lvl7pPr marL="914400" algn="ctr" rtl="0" fontAlgn="base">
        <a:spcBef>
          <a:spcPct val="0"/>
        </a:spcBef>
        <a:spcAft>
          <a:spcPct val="0"/>
        </a:spcAft>
        <a:defRPr sz="4400">
          <a:solidFill>
            <a:schemeClr val="tx2"/>
          </a:solidFill>
          <a:latin typeface="Times New Roman" charset="0"/>
          <a:ea typeface="ＭＳ Ｐゴシック" charset="0"/>
        </a:defRPr>
      </a:lvl7pPr>
      <a:lvl8pPr marL="1371600" algn="ctr" rtl="0" fontAlgn="base">
        <a:spcBef>
          <a:spcPct val="0"/>
        </a:spcBef>
        <a:spcAft>
          <a:spcPct val="0"/>
        </a:spcAft>
        <a:defRPr sz="4400">
          <a:solidFill>
            <a:schemeClr val="tx2"/>
          </a:solidFill>
          <a:latin typeface="Times New Roman" charset="0"/>
          <a:ea typeface="ＭＳ Ｐゴシック" charset="0"/>
        </a:defRPr>
      </a:lvl8pPr>
      <a:lvl9pPr marL="1828800" algn="ctr" rtl="0" fontAlgn="base">
        <a:spcBef>
          <a:spcPct val="0"/>
        </a:spcBef>
        <a:spcAft>
          <a:spcPct val="0"/>
        </a:spcAft>
        <a:defRPr sz="4400">
          <a:solidFill>
            <a:schemeClr val="tx2"/>
          </a:solidFill>
          <a:latin typeface="Times New Roman"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hyperlink" Target="http://pbl-online.org/pathway2.html"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hyperlink" Target="http://www.mos.org/eie/engineering_design.php"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pbl-online.org/driving_question/dqoverview/dqoverview.html" TargetMode="External"/><Relationship Id="rId4" Type="http://schemas.openxmlformats.org/officeDocument/2006/relationships/hyperlink" Target="http://pbl-online.org/driving_question/dqexplore/dqexplore1.html" TargetMode="External"/><Relationship Id="rId5" Type="http://schemas.openxmlformats.org/officeDocument/2006/relationships/hyperlink" Target="http://pbl-online.org/driving_question/dqPractice/dqpractice1A.html" TargetMode="External"/><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hyperlink" Target="http://pbl-online.org/PlanTheAssessment/Overview/balancedplan.htm" TargetMode="External"/><Relationship Id="rId4" Type="http://schemas.openxmlformats.org/officeDocument/2006/relationships/hyperlink" Target="http://pbl-online.org/PlanTheAssessment/explore/planexplore1.html" TargetMode="External"/><Relationship Id="rId5" Type="http://schemas.openxmlformats.org/officeDocument/2006/relationships/hyperlink" Target="goog_339947526" TargetMode="External"/><Relationship Id="rId6" Type="http://schemas.openxmlformats.org/officeDocument/2006/relationships/hyperlink" Target="http://pbl-online.org/PlanTheAssessment/explore/planexplore3Charts/5waysChart.htm" TargetMode="External"/><Relationship Id="rId7" Type="http://schemas.openxmlformats.org/officeDocument/2006/relationships/hyperlink" Target="http://pbl-online.org/PlanTheAssessment/explore/planexplore3.html" TargetMode="External"/><Relationship Id="rId8" Type="http://schemas.openxmlformats.org/officeDocument/2006/relationships/hyperlink" Target="http://pbl-online.org/PlanTheAssessment/explore/planexplore3Charts/additionaltips.htm" TargetMode="External"/><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pbl-online.org/Map/mapexplore/mapexplore1.html" TargetMode="External"/><Relationship Id="rId4" Type="http://schemas.openxmlformats.org/officeDocument/2006/relationships/hyperlink" Target="file://localhost/" TargetMode="External"/><Relationship Id="rId5" Type="http://schemas.openxmlformats.org/officeDocument/2006/relationships/hyperlink" Target="http://pbl-online.org/Map/mapexplore/mapexplore2.html" TargetMode="External"/><Relationship Id="rId6" Type="http://schemas.openxmlformats.org/officeDocument/2006/relationships/hyperlink" Target="http://pbl-online.org/Map/mapexplore/mapexplore3.html" TargetMode="External"/><Relationship Id="rId7" Type="http://schemas.openxmlformats.org/officeDocument/2006/relationships/hyperlink" Target="http://pbl-online.org/Map/Practice/practice1.html%20" TargetMode="External"/><Relationship Id="rId8"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hyperlink" Target="http://pbl-online.org/ProjectPlanning/PlanningForm.htm"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pbl-online.org/ManagetheProject/projectexplore/projectexplore3.html" TargetMode="External"/><Relationship Id="rId4" Type="http://schemas.openxmlformats.org/officeDocument/2006/relationships/hyperlink" Target="http://pbl-online.org/ManagetheProject/projectexplore/projectexplore4.html" TargetMode="External"/><Relationship Id="rId5" Type="http://schemas.openxmlformats.org/officeDocument/2006/relationships/hyperlink" Target="http://pbl-online.org/ManagetheProject/projectexplore/projectexplore4Charts/progresscheck.htm" TargetMode="External"/><Relationship Id="rId6"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hyperlink" Target="http://pbl-online.org/ManagetheProject/projectoverview/projectoverview.html"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pbl.uci.edu/whatispbl.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ldt.stanford.edu/~jeepark/jeepark+portfolio/PBL/whatis1.htm"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empowerstudents.wikispaces.com/Problem+Based+Learn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commoncraft.com/project-based-learning-explained-custom-video-project-bie"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temschool.com/2009/04/what-is-stem-school.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Grp="1" noChangeArrowheads="1"/>
          </p:cNvSpPr>
          <p:nvPr>
            <p:ph type="ctrTitle"/>
          </p:nvPr>
        </p:nvSpPr>
        <p:spPr>
          <a:xfrm>
            <a:off x="857250" y="3048000"/>
            <a:ext cx="8445500" cy="1219200"/>
          </a:xfrm>
        </p:spPr>
        <p:txBody>
          <a:bodyPr lIns="0" tIns="0" rIns="0" bIns="0" anchor="t"/>
          <a:lstStyle/>
          <a:p>
            <a:pPr eaLnBrk="1" hangingPunct="1">
              <a:lnSpc>
                <a:spcPct val="95000"/>
              </a:lnSpc>
              <a:defRPr/>
            </a:pPr>
            <a:r>
              <a:rPr lang="en-US" sz="4800" smtClean="0">
                <a:solidFill>
                  <a:srgbClr val="000000"/>
                </a:solidFill>
                <a:latin typeface="Arial" charset="0"/>
                <a:cs typeface="+mj-cs"/>
              </a:rPr>
              <a:t>Problem Based Lessons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b="1" smtClean="0">
                <a:solidFill>
                  <a:srgbClr val="000000"/>
                </a:solidFill>
                <a:latin typeface="Arial" charset="0"/>
                <a:cs typeface="+mj-cs"/>
              </a:rPr>
              <a:t>Pre-requisite Vocabulary</a:t>
            </a:r>
          </a:p>
        </p:txBody>
      </p:sp>
      <p:sp>
        <p:nvSpPr>
          <p:cNvPr id="11266" name="Rectangle 2"/>
          <p:cNvSpPr>
            <a:spLocks noGrp="1" noChangeArrowheads="1"/>
          </p:cNvSpPr>
          <p:nvPr>
            <p:ph type="body" idx="1"/>
          </p:nvPr>
        </p:nvSpPr>
        <p:spPr>
          <a:xfrm>
            <a:off x="349250" y="1409700"/>
            <a:ext cx="9448800" cy="6954838"/>
          </a:xfrm>
        </p:spPr>
        <p:txBody>
          <a:bodyPr lIns="0" tIns="0" rIns="0" bIns="0"/>
          <a:lstStyle/>
          <a:p>
            <a:pPr marL="0" indent="0" eaLnBrk="1" hangingPunct="1">
              <a:lnSpc>
                <a:spcPct val="95000"/>
              </a:lnSpc>
              <a:spcBef>
                <a:spcPct val="0"/>
              </a:spcBef>
              <a:buFontTx/>
              <a:buNone/>
              <a:defRPr/>
            </a:pPr>
            <a:r>
              <a:rPr lang="en-US" sz="3700" b="1" smtClean="0">
                <a:solidFill>
                  <a:srgbClr val="000000"/>
                </a:solidFill>
                <a:latin typeface="Arial" charset="0"/>
                <a:cs typeface="+mn-cs"/>
              </a:rPr>
              <a:t>Driving Questions (Problem Statements)</a:t>
            </a:r>
            <a:endParaRPr lang="en-US" smtClean="0">
              <a:cs typeface="+mn-cs"/>
            </a:endParaRPr>
          </a:p>
          <a:p>
            <a:pPr marL="0" indent="0" eaLnBrk="1" hangingPunct="1">
              <a:lnSpc>
                <a:spcPct val="95000"/>
              </a:lnSpc>
              <a:spcBef>
                <a:spcPct val="0"/>
              </a:spcBef>
              <a:buFontTx/>
              <a:buNone/>
              <a:defRPr/>
            </a:pPr>
            <a:r>
              <a:rPr lang="en-US" sz="3700" b="1" smtClean="0">
                <a:solidFill>
                  <a:srgbClr val="000000"/>
                </a:solidFill>
                <a:latin typeface="Arial" charset="0"/>
                <a:cs typeface="+mn-cs"/>
              </a:rPr>
              <a:t> </a:t>
            </a:r>
            <a:endParaRPr lang="en-US" smtClean="0">
              <a:cs typeface="+mn-cs"/>
            </a:endParaRPr>
          </a:p>
          <a:p>
            <a:pPr marL="457200" lvl="1" indent="-342900" eaLnBrk="1" hangingPunct="1">
              <a:lnSpc>
                <a:spcPct val="95000"/>
              </a:lnSpc>
              <a:spcBef>
                <a:spcPct val="0"/>
              </a:spcBef>
              <a:buClr>
                <a:srgbClr val="000000"/>
              </a:buClr>
              <a:buFontTx/>
              <a:buChar char="•"/>
              <a:defRPr/>
            </a:pPr>
            <a:r>
              <a:rPr lang="en-US" sz="3700" smtClean="0">
                <a:solidFill>
                  <a:srgbClr val="000000"/>
                </a:solidFill>
                <a:latin typeface="Arial" charset="0"/>
              </a:rPr>
              <a:t>serve as a lighthouse for the lesson</a:t>
            </a:r>
            <a:endParaRPr lang="en-US" smtClean="0"/>
          </a:p>
          <a:p>
            <a:pPr marL="457200" lvl="1" indent="-342900" eaLnBrk="1" hangingPunct="1">
              <a:lnSpc>
                <a:spcPct val="95000"/>
              </a:lnSpc>
              <a:spcBef>
                <a:spcPct val="0"/>
              </a:spcBef>
              <a:buClr>
                <a:srgbClr val="000000"/>
              </a:buClr>
              <a:buFontTx/>
              <a:buChar char="•"/>
              <a:defRPr/>
            </a:pPr>
            <a:r>
              <a:rPr lang="en-US" sz="3700" smtClean="0">
                <a:solidFill>
                  <a:srgbClr val="000000"/>
                </a:solidFill>
                <a:latin typeface="Arial" charset="0"/>
              </a:rPr>
              <a:t>incorporate big ideas or themes </a:t>
            </a:r>
            <a:endParaRPr lang="en-US" smtClean="0"/>
          </a:p>
          <a:p>
            <a:pPr marL="457200" lvl="1" indent="-342900" eaLnBrk="1" hangingPunct="1">
              <a:lnSpc>
                <a:spcPct val="95000"/>
              </a:lnSpc>
              <a:spcBef>
                <a:spcPct val="0"/>
              </a:spcBef>
              <a:buClr>
                <a:srgbClr val="000000"/>
              </a:buClr>
              <a:buFontTx/>
              <a:buChar char="•"/>
              <a:defRPr/>
            </a:pPr>
            <a:r>
              <a:rPr lang="en-US" sz="3700" smtClean="0">
                <a:solidFill>
                  <a:srgbClr val="000000"/>
                </a:solidFill>
                <a:latin typeface="Arial" charset="0"/>
              </a:rPr>
              <a:t>require students to learn essential content and apply it</a:t>
            </a:r>
            <a:endParaRPr lang="en-US" smtClean="0"/>
          </a:p>
          <a:p>
            <a:pPr marL="457200" lvl="1" indent="-342900" eaLnBrk="1" hangingPunct="1">
              <a:lnSpc>
                <a:spcPct val="95000"/>
              </a:lnSpc>
              <a:spcBef>
                <a:spcPct val="0"/>
              </a:spcBef>
              <a:buClr>
                <a:srgbClr val="000000"/>
              </a:buClr>
              <a:buFontTx/>
              <a:buChar char="•"/>
              <a:defRPr/>
            </a:pPr>
            <a:r>
              <a:rPr lang="en-US" sz="3700" smtClean="0">
                <a:solidFill>
                  <a:srgbClr val="000000"/>
                </a:solidFill>
                <a:latin typeface="Arial" charset="0"/>
              </a:rPr>
              <a:t>engage students with authentic issues </a:t>
            </a:r>
            <a:endParaRPr lang="en-US" smtClean="0"/>
          </a:p>
          <a:p>
            <a:pPr marL="0" indent="0" eaLnBrk="1" hangingPunct="1">
              <a:lnSpc>
                <a:spcPct val="95000"/>
              </a:lnSpc>
              <a:spcBef>
                <a:spcPct val="0"/>
              </a:spcBef>
              <a:buFontTx/>
              <a:buNone/>
              <a:defRPr/>
            </a:pPr>
            <a:r>
              <a:rPr lang="en-US" sz="2700" smtClean="0">
                <a:solidFill>
                  <a:srgbClr val="000000"/>
                </a:solidFill>
                <a:latin typeface="Arial" charset="0"/>
                <a:cs typeface="+mn-cs"/>
              </a:rPr>
              <a:t> (The Buck Institute for Education and Boise State University, Department of Educational Technology)</a:t>
            </a:r>
            <a:endParaRPr lang="en-US" smtClean="0">
              <a:cs typeface="+mn-cs"/>
            </a:endParaRPr>
          </a:p>
          <a:p>
            <a:pPr marL="0" indent="0" eaLnBrk="1" hangingPunct="1">
              <a:lnSpc>
                <a:spcPct val="95000"/>
              </a:lnSpc>
              <a:spcBef>
                <a:spcPct val="0"/>
              </a:spcBef>
              <a:buFontTx/>
              <a:buNone/>
              <a:defRPr/>
            </a:pPr>
            <a:r>
              <a:rPr lang="en-US" sz="3700" smtClean="0">
                <a:solidFill>
                  <a:srgbClr val="000000"/>
                </a:solidFill>
                <a:latin typeface="Arial" charset="0"/>
                <a:cs typeface="+mn-cs"/>
              </a:rPr>
              <a:t> </a:t>
            </a:r>
            <a:endParaRPr lang="en-US" smtClean="0">
              <a:cs typeface="+mn-cs"/>
            </a:endParaRPr>
          </a:p>
          <a:p>
            <a:pPr marL="0" indent="0" eaLnBrk="1" hangingPunct="1">
              <a:lnSpc>
                <a:spcPct val="95000"/>
              </a:lnSpc>
              <a:spcBef>
                <a:spcPct val="0"/>
              </a:spcBef>
              <a:buFontTx/>
              <a:buNone/>
              <a:defRPr/>
            </a:pPr>
            <a:endParaRPr lang="en-US" smtClean="0">
              <a:solidFill>
                <a:srgbClr val="000000"/>
              </a:solidFill>
              <a:latin typeface="Arial" charset="0"/>
              <a:cs typeface="+mn-cs"/>
            </a:endParaRPr>
          </a:p>
          <a:p>
            <a:pPr marL="0" indent="0" eaLnBrk="1" hangingPunct="1">
              <a:lnSpc>
                <a:spcPct val="95000"/>
              </a:lnSpc>
              <a:spcBef>
                <a:spcPct val="0"/>
              </a:spcBef>
              <a:buFontTx/>
              <a:buNone/>
              <a:defRPr/>
            </a:pPr>
            <a:endParaRPr lang="en-US" sz="2700" smtClean="0">
              <a:solidFill>
                <a:srgbClr val="000000"/>
              </a:solidFill>
              <a:latin typeface="Arial" charset="0"/>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b="1" smtClean="0">
                <a:solidFill>
                  <a:srgbClr val="000000"/>
                </a:solidFill>
                <a:latin typeface="Arial" charset="0"/>
                <a:cs typeface="+mj-cs"/>
              </a:rPr>
              <a:t>Pre-requisite Vocabulary</a:t>
            </a:r>
          </a:p>
        </p:txBody>
      </p:sp>
      <p:sp>
        <p:nvSpPr>
          <p:cNvPr id="12290" name="Rectangle 2"/>
          <p:cNvSpPr>
            <a:spLocks noGrp="1" noChangeArrowheads="1"/>
          </p:cNvSpPr>
          <p:nvPr>
            <p:ph type="body" idx="1"/>
          </p:nvPr>
        </p:nvSpPr>
        <p:spPr>
          <a:xfrm>
            <a:off x="450850" y="1524000"/>
            <a:ext cx="9469438" cy="5800725"/>
          </a:xfrm>
        </p:spPr>
        <p:txBody>
          <a:bodyPr lIns="0" tIns="0" rIns="0" bIns="0"/>
          <a:lstStyle/>
          <a:p>
            <a:pPr marL="0" indent="0" eaLnBrk="1" hangingPunct="1">
              <a:lnSpc>
                <a:spcPct val="95000"/>
              </a:lnSpc>
              <a:spcBef>
                <a:spcPct val="0"/>
              </a:spcBef>
              <a:buFontTx/>
              <a:buNone/>
              <a:defRPr/>
            </a:pPr>
            <a:r>
              <a:rPr lang="en-US" sz="3700" b="1" smtClean="0">
                <a:solidFill>
                  <a:srgbClr val="000000"/>
                </a:solidFill>
                <a:latin typeface="Arial" charset="0"/>
                <a:cs typeface="+mn-cs"/>
              </a:rPr>
              <a:t>Inquiry</a:t>
            </a:r>
            <a:endParaRPr lang="en-US" smtClean="0">
              <a:cs typeface="+mn-cs"/>
            </a:endParaRPr>
          </a:p>
          <a:p>
            <a:pPr marL="0" indent="0" eaLnBrk="1" hangingPunct="1">
              <a:lnSpc>
                <a:spcPct val="95000"/>
              </a:lnSpc>
              <a:spcBef>
                <a:spcPct val="0"/>
              </a:spcBef>
              <a:buFontTx/>
              <a:buNone/>
              <a:defRPr/>
            </a:pPr>
            <a:r>
              <a:rPr lang="en-US" sz="3500" smtClean="0">
                <a:solidFill>
                  <a:srgbClr val="000000"/>
                </a:solidFill>
                <a:latin typeface="Arial" charset="0"/>
                <a:cs typeface="+mn-cs"/>
              </a:rPr>
              <a:t>gathering of data and information and then applying the gathered information to address the problem or task</a:t>
            </a:r>
            <a:endParaRPr lang="en-US" smtClean="0">
              <a:cs typeface="+mn-cs"/>
            </a:endParaRPr>
          </a:p>
          <a:p>
            <a:pPr marL="0" indent="0" eaLnBrk="1" hangingPunct="1">
              <a:lnSpc>
                <a:spcPct val="95000"/>
              </a:lnSpc>
              <a:spcBef>
                <a:spcPct val="0"/>
              </a:spcBef>
              <a:buFontTx/>
              <a:buNone/>
              <a:defRPr/>
            </a:pPr>
            <a:endParaRPr lang="en-US" sz="3500" b="1" smtClean="0">
              <a:solidFill>
                <a:srgbClr val="000000"/>
              </a:solidFill>
              <a:latin typeface="Arial" charset="0"/>
              <a:cs typeface="+mn-cs"/>
            </a:endParaRPr>
          </a:p>
          <a:p>
            <a:pPr marL="0" indent="0" eaLnBrk="1" hangingPunct="1">
              <a:lnSpc>
                <a:spcPct val="95000"/>
              </a:lnSpc>
              <a:spcBef>
                <a:spcPct val="0"/>
              </a:spcBef>
              <a:buFontTx/>
              <a:buNone/>
              <a:defRPr/>
            </a:pPr>
            <a:r>
              <a:rPr lang="en-US" sz="3500" smtClean="0">
                <a:solidFill>
                  <a:srgbClr val="000000"/>
                </a:solidFill>
                <a:latin typeface="Arial" charset="0"/>
                <a:cs typeface="+mn-cs"/>
              </a:rPr>
              <a:t>A student-centered, active learning approach focusing on questioning, critical thinking, and problem-solving. It's associated with the idea "involve me and I understand." </a:t>
            </a:r>
            <a:endParaRPr lang="en-US" smtClean="0">
              <a:cs typeface="+mn-cs"/>
            </a:endParaRPr>
          </a:p>
          <a:p>
            <a:pPr marL="0" indent="0" eaLnBrk="1" hangingPunct="1">
              <a:lnSpc>
                <a:spcPct val="95000"/>
              </a:lnSpc>
              <a:spcBef>
                <a:spcPct val="0"/>
              </a:spcBef>
              <a:buFontTx/>
              <a:buNone/>
              <a:defRPr/>
            </a:pPr>
            <a:r>
              <a:rPr lang="en-US" sz="3500" smtClean="0">
                <a:solidFill>
                  <a:srgbClr val="000000"/>
                </a:solidFill>
                <a:latin typeface="Arial" charset="0"/>
                <a:cs typeface="+mn-cs"/>
              </a:rPr>
              <a:t>(Eduscapes, 2007)</a:t>
            </a:r>
            <a:endParaRPr lang="en-US" smtClean="0">
              <a:cs typeface="+mn-cs"/>
            </a:endParaRPr>
          </a:p>
          <a:p>
            <a:pPr marL="0" indent="0" eaLnBrk="1" hangingPunct="1">
              <a:lnSpc>
                <a:spcPct val="95000"/>
              </a:lnSpc>
              <a:spcBef>
                <a:spcPct val="0"/>
              </a:spcBef>
              <a:buFontTx/>
              <a:buNone/>
              <a:defRPr/>
            </a:pPr>
            <a:r>
              <a:rPr lang="en-US" sz="3700" b="1" smtClean="0">
                <a:solidFill>
                  <a:srgbClr val="000000"/>
                </a:solidFill>
                <a:latin typeface="Arial" charset="0"/>
                <a:cs typeface="+mn-cs"/>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b="1" smtClean="0">
                <a:solidFill>
                  <a:srgbClr val="000000"/>
                </a:solidFill>
                <a:latin typeface="Trebuchet MS" charset="0"/>
                <a:cs typeface="+mj-cs"/>
              </a:rPr>
              <a:t>Backward Design</a:t>
            </a:r>
          </a:p>
        </p:txBody>
      </p:sp>
      <p:pic>
        <p:nvPicPr>
          <p:cNvPr id="1331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400" y="1219200"/>
            <a:ext cx="9486900" cy="554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Text Box 5"/>
          <p:cNvSpPr txBox="1">
            <a:spLocks noChangeArrowheads="1"/>
          </p:cNvSpPr>
          <p:nvPr/>
        </p:nvSpPr>
        <p:spPr bwMode="auto">
          <a:xfrm>
            <a:off x="857250" y="6807200"/>
            <a:ext cx="95091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lvl1pPr>
              <a:defRPr sz="2400">
                <a:solidFill>
                  <a:schemeClr val="tx1"/>
                </a:solidFill>
                <a:latin typeface="Times New Roman" charset="0"/>
                <a:ea typeface="ＭＳ Ｐゴシック" charset="0"/>
              </a:defRPr>
            </a:lvl1pPr>
            <a:lvl2pPr indent="-342900">
              <a:defRPr sz="2400">
                <a:solidFill>
                  <a:schemeClr val="tx1"/>
                </a:solidFill>
                <a:latin typeface="Times New Roman" charset="0"/>
                <a:ea typeface="ＭＳ Ｐゴシック" charset="0"/>
              </a:defRPr>
            </a:lvl2pPr>
            <a:lvl3pPr marL="857250" indent="-285750">
              <a:defRPr sz="2400">
                <a:solidFill>
                  <a:schemeClr val="tx1"/>
                </a:solidFill>
                <a:latin typeface="Times New Roman" charset="0"/>
                <a:ea typeface="ＭＳ Ｐゴシック" charset="0"/>
              </a:defRPr>
            </a:lvl3pPr>
            <a:lvl4pPr marL="1257300" indent="-228600">
              <a:defRPr sz="2400">
                <a:solidFill>
                  <a:schemeClr val="tx1"/>
                </a:solidFill>
                <a:latin typeface="Times New Roman" charset="0"/>
                <a:ea typeface="ＭＳ Ｐゴシック" charset="0"/>
              </a:defRPr>
            </a:lvl4pPr>
            <a:lvl5pPr marL="1714500" indent="-228600">
              <a:defRPr sz="2400">
                <a:solidFill>
                  <a:schemeClr val="tx1"/>
                </a:solidFill>
                <a:latin typeface="Times New Roman" charset="0"/>
                <a:ea typeface="ＭＳ Ｐゴシック" charset="0"/>
              </a:defRPr>
            </a:lvl5pPr>
            <a:lvl6pPr marL="2171700" indent="-228600" fontAlgn="base">
              <a:spcBef>
                <a:spcPct val="0"/>
              </a:spcBef>
              <a:spcAft>
                <a:spcPct val="0"/>
              </a:spcAft>
              <a:defRPr sz="2400">
                <a:solidFill>
                  <a:schemeClr val="tx1"/>
                </a:solidFill>
                <a:latin typeface="Times New Roman" charset="0"/>
                <a:ea typeface="ＭＳ Ｐゴシック" charset="0"/>
              </a:defRPr>
            </a:lvl6pPr>
            <a:lvl7pPr marL="2628900" indent="-228600" fontAlgn="base">
              <a:spcBef>
                <a:spcPct val="0"/>
              </a:spcBef>
              <a:spcAft>
                <a:spcPct val="0"/>
              </a:spcAft>
              <a:defRPr sz="2400">
                <a:solidFill>
                  <a:schemeClr val="tx1"/>
                </a:solidFill>
                <a:latin typeface="Times New Roman" charset="0"/>
                <a:ea typeface="ＭＳ Ｐゴシック" charset="0"/>
              </a:defRPr>
            </a:lvl7pPr>
            <a:lvl8pPr marL="3086100" indent="-228600" fontAlgn="base">
              <a:spcBef>
                <a:spcPct val="0"/>
              </a:spcBef>
              <a:spcAft>
                <a:spcPct val="0"/>
              </a:spcAft>
              <a:defRPr sz="2400">
                <a:solidFill>
                  <a:schemeClr val="tx1"/>
                </a:solidFill>
                <a:latin typeface="Times New Roman" charset="0"/>
                <a:ea typeface="ＭＳ Ｐゴシック" charset="0"/>
              </a:defRPr>
            </a:lvl8pPr>
            <a:lvl9pPr marL="3543300" indent="-228600" fontAlgn="base">
              <a:spcBef>
                <a:spcPct val="0"/>
              </a:spcBef>
              <a:spcAft>
                <a:spcPct val="0"/>
              </a:spcAft>
              <a:defRPr sz="2400">
                <a:solidFill>
                  <a:schemeClr val="tx1"/>
                </a:solidFill>
                <a:latin typeface="Times New Roman" charset="0"/>
                <a:ea typeface="ＭＳ Ｐゴシック" charset="0"/>
              </a:defRPr>
            </a:lvl9pPr>
          </a:lstStyle>
          <a:p>
            <a:pPr>
              <a:lnSpc>
                <a:spcPct val="95000"/>
              </a:lnSpc>
              <a:defRPr/>
            </a:pPr>
            <a:r>
              <a:rPr lang="en-US" sz="2700" smtClean="0">
                <a:solidFill>
                  <a:srgbClr val="000000"/>
                </a:solidFill>
                <a:latin typeface="Arial" charset="0"/>
                <a:cs typeface="+mn-cs"/>
              </a:rPr>
              <a:t>Image from: </a:t>
            </a:r>
            <a:r>
              <a:rPr lang="en-US" sz="2700" u="sng" smtClean="0">
                <a:solidFill>
                  <a:srgbClr val="7799CC"/>
                </a:solidFill>
                <a:latin typeface="Arial" charset="0"/>
                <a:cs typeface="+mn-cs"/>
                <a:hlinkClick r:id="rId3"/>
              </a:rPr>
              <a:t>http://pbl-online.org/pathway2.html</a:t>
            </a:r>
            <a:endParaRPr lang="en-US" sz="2700" u="sng" smtClean="0">
              <a:solidFill>
                <a:srgbClr val="7799CC"/>
              </a:solidFill>
              <a:latin typeface="Arial" charset="0"/>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b="1" smtClean="0">
                <a:solidFill>
                  <a:srgbClr val="000000"/>
                </a:solidFill>
                <a:latin typeface="Arial" charset="0"/>
                <a:cs typeface="+mj-cs"/>
              </a:rPr>
              <a:t>Backward design</a:t>
            </a:r>
          </a:p>
        </p:txBody>
      </p:sp>
      <p:sp>
        <p:nvSpPr>
          <p:cNvPr id="14340" name="Text Box 4"/>
          <p:cNvSpPr txBox="1">
            <a:spLocks noChangeArrowheads="1"/>
          </p:cNvSpPr>
          <p:nvPr/>
        </p:nvSpPr>
        <p:spPr bwMode="auto">
          <a:xfrm>
            <a:off x="654050" y="1524000"/>
            <a:ext cx="9029700" cy="5881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lvl1pPr>
              <a:defRPr sz="2400">
                <a:solidFill>
                  <a:schemeClr val="tx1"/>
                </a:solidFill>
                <a:latin typeface="Times New Roman" charset="0"/>
                <a:ea typeface="ＭＳ Ｐゴシック" charset="0"/>
              </a:defRPr>
            </a:lvl1pPr>
            <a:lvl2pPr indent="-342900">
              <a:defRPr sz="2400">
                <a:solidFill>
                  <a:schemeClr val="tx1"/>
                </a:solidFill>
                <a:latin typeface="Times New Roman" charset="0"/>
                <a:ea typeface="ＭＳ Ｐゴシック" charset="0"/>
              </a:defRPr>
            </a:lvl2pPr>
            <a:lvl3pPr marL="857250" indent="-285750">
              <a:defRPr sz="2400">
                <a:solidFill>
                  <a:schemeClr val="tx1"/>
                </a:solidFill>
                <a:latin typeface="Times New Roman" charset="0"/>
                <a:ea typeface="ＭＳ Ｐゴシック" charset="0"/>
              </a:defRPr>
            </a:lvl3pPr>
            <a:lvl4pPr marL="1257300" indent="-228600">
              <a:defRPr sz="2400">
                <a:solidFill>
                  <a:schemeClr val="tx1"/>
                </a:solidFill>
                <a:latin typeface="Times New Roman" charset="0"/>
                <a:ea typeface="ＭＳ Ｐゴシック" charset="0"/>
              </a:defRPr>
            </a:lvl4pPr>
            <a:lvl5pPr marL="1714500" indent="-228600">
              <a:defRPr sz="2400">
                <a:solidFill>
                  <a:schemeClr val="tx1"/>
                </a:solidFill>
                <a:latin typeface="Times New Roman" charset="0"/>
                <a:ea typeface="ＭＳ Ｐゴシック" charset="0"/>
              </a:defRPr>
            </a:lvl5pPr>
            <a:lvl6pPr marL="2171700" indent="-228600" fontAlgn="base">
              <a:spcBef>
                <a:spcPct val="0"/>
              </a:spcBef>
              <a:spcAft>
                <a:spcPct val="0"/>
              </a:spcAft>
              <a:defRPr sz="2400">
                <a:solidFill>
                  <a:schemeClr val="tx1"/>
                </a:solidFill>
                <a:latin typeface="Times New Roman" charset="0"/>
                <a:ea typeface="ＭＳ Ｐゴシック" charset="0"/>
              </a:defRPr>
            </a:lvl6pPr>
            <a:lvl7pPr marL="2628900" indent="-228600" fontAlgn="base">
              <a:spcBef>
                <a:spcPct val="0"/>
              </a:spcBef>
              <a:spcAft>
                <a:spcPct val="0"/>
              </a:spcAft>
              <a:defRPr sz="2400">
                <a:solidFill>
                  <a:schemeClr val="tx1"/>
                </a:solidFill>
                <a:latin typeface="Times New Roman" charset="0"/>
                <a:ea typeface="ＭＳ Ｐゴシック" charset="0"/>
              </a:defRPr>
            </a:lvl7pPr>
            <a:lvl8pPr marL="3086100" indent="-228600" fontAlgn="base">
              <a:spcBef>
                <a:spcPct val="0"/>
              </a:spcBef>
              <a:spcAft>
                <a:spcPct val="0"/>
              </a:spcAft>
              <a:defRPr sz="2400">
                <a:solidFill>
                  <a:schemeClr val="tx1"/>
                </a:solidFill>
                <a:latin typeface="Times New Roman" charset="0"/>
                <a:ea typeface="ＭＳ Ｐゴシック" charset="0"/>
              </a:defRPr>
            </a:lvl8pPr>
            <a:lvl9pPr marL="3543300" indent="-228600" fontAlgn="base">
              <a:spcBef>
                <a:spcPct val="0"/>
              </a:spcBef>
              <a:spcAft>
                <a:spcPct val="0"/>
              </a:spcAft>
              <a:defRPr sz="2400">
                <a:solidFill>
                  <a:schemeClr val="tx1"/>
                </a:solidFill>
                <a:latin typeface="Times New Roman" charset="0"/>
                <a:ea typeface="ＭＳ Ｐゴシック" charset="0"/>
              </a:defRPr>
            </a:lvl9pPr>
          </a:lstStyle>
          <a:p>
            <a:pPr lvl="1">
              <a:lnSpc>
                <a:spcPct val="95000"/>
              </a:lnSpc>
              <a:buClr>
                <a:srgbClr val="000000"/>
              </a:buClr>
              <a:buSzPct val="100000"/>
              <a:buFontTx/>
              <a:buAutoNum type="arabicPeriod"/>
              <a:defRPr/>
            </a:pPr>
            <a:r>
              <a:rPr lang="en-US" sz="2700" smtClean="0">
                <a:solidFill>
                  <a:srgbClr val="000000"/>
                </a:solidFill>
                <a:latin typeface="Arial" charset="0"/>
                <a:cs typeface="+mn-cs"/>
              </a:rPr>
              <a:t>Begin with the End in Mind -   Great learning begins with planning for the end result. Design engaging, standards-based lessons that help students develop in-depth knowledge and important skills. </a:t>
            </a:r>
            <a:endParaRPr lang="en-US" smtClean="0">
              <a:cs typeface="+mn-cs"/>
            </a:endParaRPr>
          </a:p>
          <a:p>
            <a:pPr lvl="1">
              <a:lnSpc>
                <a:spcPct val="95000"/>
              </a:lnSpc>
              <a:buClr>
                <a:srgbClr val="000000"/>
              </a:buClr>
              <a:buSzPct val="100000"/>
              <a:buFontTx/>
              <a:buAutoNum type="arabicPeriod"/>
              <a:defRPr/>
            </a:pPr>
            <a:r>
              <a:rPr lang="en-US" sz="2700" smtClean="0">
                <a:solidFill>
                  <a:srgbClr val="000000"/>
                </a:solidFill>
                <a:latin typeface="Arial" charset="0"/>
                <a:cs typeface="+mn-cs"/>
              </a:rPr>
              <a:t> Craft the Driving Question -  Write Driving Questions that spark interest and propel students through the lesson.</a:t>
            </a:r>
            <a:endParaRPr lang="en-US" smtClean="0">
              <a:cs typeface="+mn-cs"/>
            </a:endParaRPr>
          </a:p>
          <a:p>
            <a:pPr lvl="1">
              <a:lnSpc>
                <a:spcPct val="95000"/>
              </a:lnSpc>
              <a:buClr>
                <a:srgbClr val="000000"/>
              </a:buClr>
              <a:buSzPct val="100000"/>
              <a:buFontTx/>
              <a:buAutoNum type="arabicPeriod"/>
              <a:defRPr/>
            </a:pPr>
            <a:r>
              <a:rPr lang="en-US" sz="2700" smtClean="0">
                <a:solidFill>
                  <a:srgbClr val="000000"/>
                </a:solidFill>
                <a:latin typeface="Arial" charset="0"/>
                <a:cs typeface="+mn-cs"/>
              </a:rPr>
              <a:t> Plan the Assessment - Match lesson outcomes with assessment strategies and rubrics. </a:t>
            </a:r>
            <a:endParaRPr lang="en-US" smtClean="0">
              <a:cs typeface="+mn-cs"/>
            </a:endParaRPr>
          </a:p>
          <a:p>
            <a:pPr lvl="1">
              <a:lnSpc>
                <a:spcPct val="95000"/>
              </a:lnSpc>
              <a:buClr>
                <a:srgbClr val="000000"/>
              </a:buClr>
              <a:buSzPct val="100000"/>
              <a:buFontTx/>
              <a:buAutoNum type="arabicPeriod"/>
              <a:defRPr/>
            </a:pPr>
            <a:r>
              <a:rPr lang="en-US" sz="2700" smtClean="0">
                <a:solidFill>
                  <a:srgbClr val="000000"/>
                </a:solidFill>
                <a:latin typeface="Arial" charset="0"/>
                <a:cs typeface="+mn-cs"/>
              </a:rPr>
              <a:t> Map the Project - Plan for lesson success.</a:t>
            </a:r>
            <a:endParaRPr lang="en-US" smtClean="0">
              <a:cs typeface="+mn-cs"/>
            </a:endParaRPr>
          </a:p>
          <a:p>
            <a:pPr lvl="1">
              <a:lnSpc>
                <a:spcPct val="95000"/>
              </a:lnSpc>
              <a:buClr>
                <a:srgbClr val="000000"/>
              </a:buClr>
              <a:buSzPct val="100000"/>
              <a:buFontTx/>
              <a:buAutoNum type="arabicPeriod"/>
              <a:defRPr/>
            </a:pPr>
            <a:r>
              <a:rPr lang="en-US" sz="2700" smtClean="0">
                <a:solidFill>
                  <a:srgbClr val="000000"/>
                </a:solidFill>
                <a:latin typeface="Arial" charset="0"/>
                <a:cs typeface="+mn-cs"/>
              </a:rPr>
              <a:t> Manage the Project - Shift from being the "sage on the stage" to the guide on the side.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xfrm>
            <a:off x="349250" y="304800"/>
            <a:ext cx="9558338" cy="893763"/>
          </a:xfrm>
        </p:spPr>
        <p:txBody>
          <a:bodyPr lIns="0" tIns="0" rIns="0" bIns="0" anchor="t"/>
          <a:lstStyle/>
          <a:p>
            <a:pPr algn="l" eaLnBrk="1" hangingPunct="1">
              <a:lnSpc>
                <a:spcPct val="95000"/>
              </a:lnSpc>
              <a:defRPr/>
            </a:pPr>
            <a:r>
              <a:rPr lang="en-US" sz="2100" b="1" smtClean="0">
                <a:solidFill>
                  <a:srgbClr val="000000"/>
                </a:solidFill>
                <a:latin typeface="Trebuchet MS" charset="0"/>
                <a:cs typeface="+mj-cs"/>
              </a:rPr>
              <a:t>PBL in terms of the Engineering Cycle</a:t>
            </a:r>
            <a:br>
              <a:rPr lang="en-US" sz="2100" b="1" smtClean="0">
                <a:solidFill>
                  <a:srgbClr val="000000"/>
                </a:solidFill>
                <a:latin typeface="Trebuchet MS" charset="0"/>
                <a:cs typeface="+mj-cs"/>
              </a:rPr>
            </a:br>
            <a:r>
              <a:rPr lang="en-US" sz="2100" b="1" smtClean="0">
                <a:solidFill>
                  <a:srgbClr val="000000"/>
                </a:solidFill>
                <a:latin typeface="Trebuchet MS" charset="0"/>
                <a:cs typeface="+mj-cs"/>
              </a:rPr>
              <a:t>(STEM language)</a:t>
            </a:r>
          </a:p>
        </p:txBody>
      </p:sp>
      <p:pic>
        <p:nvPicPr>
          <p:cNvPr id="1536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488" y="1212850"/>
            <a:ext cx="9043987"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Text Box 5"/>
          <p:cNvSpPr txBox="1">
            <a:spLocks noChangeArrowheads="1"/>
          </p:cNvSpPr>
          <p:nvPr/>
        </p:nvSpPr>
        <p:spPr bwMode="auto">
          <a:xfrm>
            <a:off x="1365250" y="6908800"/>
            <a:ext cx="10210800" cy="75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lvl1pPr>
              <a:defRPr sz="2400">
                <a:solidFill>
                  <a:schemeClr val="tx1"/>
                </a:solidFill>
                <a:latin typeface="Times New Roman" charset="0"/>
                <a:ea typeface="ＭＳ Ｐゴシック" charset="0"/>
              </a:defRPr>
            </a:lvl1pPr>
            <a:lvl2pPr indent="-342900">
              <a:defRPr sz="2400">
                <a:solidFill>
                  <a:schemeClr val="tx1"/>
                </a:solidFill>
                <a:latin typeface="Times New Roman" charset="0"/>
                <a:ea typeface="ＭＳ Ｐゴシック" charset="0"/>
              </a:defRPr>
            </a:lvl2pPr>
            <a:lvl3pPr marL="857250" indent="-285750">
              <a:defRPr sz="2400">
                <a:solidFill>
                  <a:schemeClr val="tx1"/>
                </a:solidFill>
                <a:latin typeface="Times New Roman" charset="0"/>
                <a:ea typeface="ＭＳ Ｐゴシック" charset="0"/>
              </a:defRPr>
            </a:lvl3pPr>
            <a:lvl4pPr marL="1257300" indent="-228600">
              <a:defRPr sz="2400">
                <a:solidFill>
                  <a:schemeClr val="tx1"/>
                </a:solidFill>
                <a:latin typeface="Times New Roman" charset="0"/>
                <a:ea typeface="ＭＳ Ｐゴシック" charset="0"/>
              </a:defRPr>
            </a:lvl4pPr>
            <a:lvl5pPr marL="1714500" indent="-228600">
              <a:defRPr sz="2400">
                <a:solidFill>
                  <a:schemeClr val="tx1"/>
                </a:solidFill>
                <a:latin typeface="Times New Roman" charset="0"/>
                <a:ea typeface="ＭＳ Ｐゴシック" charset="0"/>
              </a:defRPr>
            </a:lvl5pPr>
            <a:lvl6pPr marL="2171700" indent="-228600" fontAlgn="base">
              <a:spcBef>
                <a:spcPct val="0"/>
              </a:spcBef>
              <a:spcAft>
                <a:spcPct val="0"/>
              </a:spcAft>
              <a:defRPr sz="2400">
                <a:solidFill>
                  <a:schemeClr val="tx1"/>
                </a:solidFill>
                <a:latin typeface="Times New Roman" charset="0"/>
                <a:ea typeface="ＭＳ Ｐゴシック" charset="0"/>
              </a:defRPr>
            </a:lvl6pPr>
            <a:lvl7pPr marL="2628900" indent="-228600" fontAlgn="base">
              <a:spcBef>
                <a:spcPct val="0"/>
              </a:spcBef>
              <a:spcAft>
                <a:spcPct val="0"/>
              </a:spcAft>
              <a:defRPr sz="2400">
                <a:solidFill>
                  <a:schemeClr val="tx1"/>
                </a:solidFill>
                <a:latin typeface="Times New Roman" charset="0"/>
                <a:ea typeface="ＭＳ Ｐゴシック" charset="0"/>
              </a:defRPr>
            </a:lvl7pPr>
            <a:lvl8pPr marL="3086100" indent="-228600" fontAlgn="base">
              <a:spcBef>
                <a:spcPct val="0"/>
              </a:spcBef>
              <a:spcAft>
                <a:spcPct val="0"/>
              </a:spcAft>
              <a:defRPr sz="2400">
                <a:solidFill>
                  <a:schemeClr val="tx1"/>
                </a:solidFill>
                <a:latin typeface="Times New Roman" charset="0"/>
                <a:ea typeface="ＭＳ Ｐゴシック" charset="0"/>
              </a:defRPr>
            </a:lvl8pPr>
            <a:lvl9pPr marL="3543300" indent="-228600" fontAlgn="base">
              <a:spcBef>
                <a:spcPct val="0"/>
              </a:spcBef>
              <a:spcAft>
                <a:spcPct val="0"/>
              </a:spcAft>
              <a:defRPr sz="2400">
                <a:solidFill>
                  <a:schemeClr val="tx1"/>
                </a:solidFill>
                <a:latin typeface="Times New Roman" charset="0"/>
                <a:ea typeface="ＭＳ Ｐゴシック" charset="0"/>
              </a:defRPr>
            </a:lvl9pPr>
          </a:lstStyle>
          <a:p>
            <a:pPr>
              <a:lnSpc>
                <a:spcPct val="95000"/>
              </a:lnSpc>
              <a:defRPr/>
            </a:pPr>
            <a:r>
              <a:rPr lang="en-US" sz="1900" smtClean="0">
                <a:solidFill>
                  <a:srgbClr val="000000"/>
                </a:solidFill>
                <a:latin typeface="Arial" charset="0"/>
                <a:cs typeface="+mn-cs"/>
              </a:rPr>
              <a:t>Image from: </a:t>
            </a:r>
            <a:r>
              <a:rPr lang="en-US" sz="1900" u="sng" smtClean="0">
                <a:solidFill>
                  <a:srgbClr val="7799CC"/>
                </a:solidFill>
                <a:latin typeface="Arial" charset="0"/>
                <a:cs typeface="+mn-cs"/>
                <a:hlinkClick r:id="rId3"/>
              </a:rPr>
              <a:t>http://www.mos.org/eie/engineering_design.php</a:t>
            </a:r>
            <a:endParaRPr lang="en-US" smtClean="0">
              <a:cs typeface="+mn-cs"/>
            </a:endParaRPr>
          </a:p>
          <a:p>
            <a:pPr>
              <a:lnSpc>
                <a:spcPct val="95000"/>
              </a:lnSpc>
              <a:defRPr/>
            </a:pPr>
            <a:endParaRPr lang="en-US" sz="2700" smtClean="0">
              <a:solidFill>
                <a:srgbClr val="000000"/>
              </a:solidFill>
              <a:latin typeface="Arial" charset="0"/>
              <a:cs typeface="+mn-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247650" y="304800"/>
            <a:ext cx="9664700" cy="1862138"/>
          </a:xfrm>
        </p:spPr>
        <p:txBody>
          <a:bodyPr lIns="0" tIns="0" rIns="0" bIns="0" anchor="t"/>
          <a:lstStyle/>
          <a:p>
            <a:pPr algn="l" eaLnBrk="1" hangingPunct="1">
              <a:lnSpc>
                <a:spcPct val="95000"/>
              </a:lnSpc>
              <a:defRPr/>
            </a:pPr>
            <a:r>
              <a:rPr lang="en-US" sz="2800" b="1" smtClean="0">
                <a:solidFill>
                  <a:srgbClr val="000000"/>
                </a:solidFill>
                <a:latin typeface="Trebuchet MS" charset="0"/>
                <a:cs typeface="+mj-cs"/>
              </a:rPr>
              <a:t>PBL in terms of the Engineering Cycle</a:t>
            </a:r>
            <a:r>
              <a:rPr lang="en-US" smtClean="0">
                <a:cs typeface="+mj-cs"/>
              </a:rPr>
              <a:t/>
            </a:r>
            <a:br>
              <a:rPr lang="en-US" smtClean="0">
                <a:cs typeface="+mj-cs"/>
              </a:rPr>
            </a:br>
            <a:r>
              <a:rPr lang="en-US" sz="3700" smtClean="0">
                <a:solidFill>
                  <a:srgbClr val="000000"/>
                </a:solidFill>
                <a:latin typeface="Trebuchet MS" charset="0"/>
                <a:cs typeface="+mj-cs"/>
              </a:rPr>
              <a:t>(STEM language)</a:t>
            </a:r>
            <a:r>
              <a:rPr lang="en-US" sz="3700" b="1" smtClean="0">
                <a:solidFill>
                  <a:srgbClr val="000000"/>
                </a:solidFill>
                <a:latin typeface="Trebuchet MS" charset="0"/>
                <a:cs typeface="+mj-cs"/>
              </a:rPr>
              <a:t> </a:t>
            </a:r>
            <a:r>
              <a:rPr lang="en-US" smtClean="0">
                <a:cs typeface="+mj-cs"/>
              </a:rPr>
              <a:t/>
            </a:r>
            <a:br>
              <a:rPr lang="en-US" smtClean="0">
                <a:cs typeface="+mj-cs"/>
              </a:rPr>
            </a:br>
            <a:endParaRPr lang="en-US" sz="4300" b="1" smtClean="0">
              <a:solidFill>
                <a:srgbClr val="000000"/>
              </a:solidFill>
              <a:latin typeface="Arial" charset="0"/>
              <a:cs typeface="+mj-cs"/>
            </a:endParaRPr>
          </a:p>
        </p:txBody>
      </p:sp>
      <p:sp>
        <p:nvSpPr>
          <p:cNvPr id="16386" name="Rectangle 2"/>
          <p:cNvSpPr>
            <a:spLocks noGrp="1" noChangeArrowheads="1"/>
          </p:cNvSpPr>
          <p:nvPr>
            <p:ph type="body" idx="1"/>
          </p:nvPr>
        </p:nvSpPr>
        <p:spPr>
          <a:xfrm>
            <a:off x="247650" y="1727200"/>
            <a:ext cx="9456738" cy="7110413"/>
          </a:xfrm>
        </p:spPr>
        <p:txBody>
          <a:bodyPr lIns="0" tIns="0" rIns="0" bIns="0"/>
          <a:lstStyle/>
          <a:p>
            <a:pPr marL="0" indent="0" eaLnBrk="1" hangingPunct="1">
              <a:lnSpc>
                <a:spcPct val="95000"/>
              </a:lnSpc>
              <a:spcBef>
                <a:spcPct val="0"/>
              </a:spcBef>
              <a:buFontTx/>
              <a:buNone/>
              <a:defRPr/>
            </a:pPr>
            <a:r>
              <a:rPr lang="en-US" sz="2900" b="1" smtClean="0">
                <a:solidFill>
                  <a:srgbClr val="000000"/>
                </a:solidFill>
                <a:latin typeface="Arial" charset="0"/>
                <a:cs typeface="+mn-cs"/>
              </a:rPr>
              <a:t>5 Steps in the Engineering Design Cycle</a:t>
            </a:r>
            <a:endParaRPr lang="en-US" smtClean="0">
              <a:cs typeface="+mn-cs"/>
            </a:endParaRPr>
          </a:p>
          <a:p>
            <a:pPr marL="457200" lvl="1" indent="-342900" eaLnBrk="1" hangingPunct="1">
              <a:lnSpc>
                <a:spcPct val="95000"/>
              </a:lnSpc>
              <a:spcBef>
                <a:spcPct val="0"/>
              </a:spcBef>
              <a:buClr>
                <a:srgbClr val="000000"/>
              </a:buClr>
              <a:buFontTx/>
              <a:buChar char="•"/>
              <a:defRPr/>
            </a:pPr>
            <a:r>
              <a:rPr lang="en-US" sz="2900" b="1" smtClean="0">
                <a:solidFill>
                  <a:srgbClr val="000000"/>
                </a:solidFill>
                <a:latin typeface="Arial" charset="0"/>
              </a:rPr>
              <a:t>Ask</a:t>
            </a:r>
            <a:r>
              <a:rPr lang="en-US" sz="2900" smtClean="0">
                <a:solidFill>
                  <a:srgbClr val="000000"/>
                </a:solidFill>
                <a:latin typeface="Arial" charset="0"/>
              </a:rPr>
              <a:t> - Define a Problem</a:t>
            </a:r>
            <a:endParaRPr lang="en-US" smtClean="0"/>
          </a:p>
          <a:p>
            <a:pPr marL="457200" lvl="1" indent="-342900" eaLnBrk="1" hangingPunct="1">
              <a:lnSpc>
                <a:spcPct val="95000"/>
              </a:lnSpc>
              <a:spcBef>
                <a:spcPct val="0"/>
              </a:spcBef>
              <a:buClr>
                <a:srgbClr val="000000"/>
              </a:buClr>
              <a:buFontTx/>
              <a:buChar char="•"/>
              <a:defRPr/>
            </a:pPr>
            <a:r>
              <a:rPr lang="en-US" sz="2900" b="1" smtClean="0">
                <a:solidFill>
                  <a:srgbClr val="000000"/>
                </a:solidFill>
                <a:latin typeface="Arial" charset="0"/>
              </a:rPr>
              <a:t>Imagine</a:t>
            </a:r>
            <a:r>
              <a:rPr lang="en-US" sz="2900" smtClean="0">
                <a:solidFill>
                  <a:srgbClr val="000000"/>
                </a:solidFill>
                <a:latin typeface="Arial" charset="0"/>
              </a:rPr>
              <a:t> - Brainstorm, Research and generate ideas, Identify criteria and specify constraints, Explore possibilities</a:t>
            </a:r>
            <a:endParaRPr lang="en-US" smtClean="0"/>
          </a:p>
          <a:p>
            <a:pPr marL="457200" lvl="1" indent="-342900" eaLnBrk="1" hangingPunct="1">
              <a:lnSpc>
                <a:spcPct val="95000"/>
              </a:lnSpc>
              <a:spcBef>
                <a:spcPct val="0"/>
              </a:spcBef>
              <a:buClr>
                <a:srgbClr val="000000"/>
              </a:buClr>
              <a:buFontTx/>
              <a:buChar char="•"/>
              <a:defRPr/>
            </a:pPr>
            <a:r>
              <a:rPr lang="en-US" sz="2900" b="1" smtClean="0">
                <a:solidFill>
                  <a:srgbClr val="000000"/>
                </a:solidFill>
                <a:latin typeface="Arial" charset="0"/>
              </a:rPr>
              <a:t>Plan</a:t>
            </a:r>
            <a:r>
              <a:rPr lang="en-US" sz="2900" smtClean="0">
                <a:solidFill>
                  <a:srgbClr val="000000"/>
                </a:solidFill>
                <a:latin typeface="Arial" charset="0"/>
              </a:rPr>
              <a:t> - Select an approach, Develop a design proposal</a:t>
            </a:r>
            <a:endParaRPr lang="en-US" smtClean="0"/>
          </a:p>
          <a:p>
            <a:pPr marL="457200" lvl="1" indent="-342900" eaLnBrk="1" hangingPunct="1">
              <a:lnSpc>
                <a:spcPct val="95000"/>
              </a:lnSpc>
              <a:spcBef>
                <a:spcPct val="0"/>
              </a:spcBef>
              <a:buClr>
                <a:srgbClr val="000000"/>
              </a:buClr>
              <a:buFontTx/>
              <a:buChar char="•"/>
              <a:defRPr/>
            </a:pPr>
            <a:r>
              <a:rPr lang="en-US" sz="2900" b="1" smtClean="0">
                <a:solidFill>
                  <a:srgbClr val="000000"/>
                </a:solidFill>
                <a:latin typeface="Arial" charset="0"/>
              </a:rPr>
              <a:t>Create</a:t>
            </a:r>
            <a:r>
              <a:rPr lang="en-US" sz="2900" smtClean="0">
                <a:solidFill>
                  <a:srgbClr val="000000"/>
                </a:solidFill>
                <a:latin typeface="Arial" charset="0"/>
              </a:rPr>
              <a:t> - Make a model or prototype, Test and Evaluate the design using specifications</a:t>
            </a:r>
            <a:endParaRPr lang="en-US" smtClean="0"/>
          </a:p>
          <a:p>
            <a:pPr marL="457200" lvl="1" indent="-342900" eaLnBrk="1" hangingPunct="1">
              <a:lnSpc>
                <a:spcPct val="95000"/>
              </a:lnSpc>
              <a:spcBef>
                <a:spcPct val="0"/>
              </a:spcBef>
              <a:buClr>
                <a:srgbClr val="000000"/>
              </a:buClr>
              <a:buFontTx/>
              <a:buChar char="•"/>
              <a:defRPr/>
            </a:pPr>
            <a:r>
              <a:rPr lang="en-US" sz="2900" b="1" smtClean="0">
                <a:solidFill>
                  <a:srgbClr val="000000"/>
                </a:solidFill>
                <a:latin typeface="Arial" charset="0"/>
              </a:rPr>
              <a:t>Improve</a:t>
            </a:r>
            <a:r>
              <a:rPr lang="en-US" sz="2900" smtClean="0">
                <a:solidFill>
                  <a:srgbClr val="000000"/>
                </a:solidFill>
                <a:latin typeface="Arial" charset="0"/>
              </a:rPr>
              <a:t> - Refine the design, Create or make a solution, Communicate processes and results</a:t>
            </a:r>
            <a:endParaRPr lang="en-US" smtClean="0"/>
          </a:p>
          <a:p>
            <a:pPr marL="0" indent="0" eaLnBrk="1" hangingPunct="1">
              <a:lnSpc>
                <a:spcPct val="95000"/>
              </a:lnSpc>
              <a:spcBef>
                <a:spcPct val="0"/>
              </a:spcBef>
              <a:buClr>
                <a:srgbClr val="000000"/>
              </a:buClr>
              <a:buFontTx/>
              <a:buNone/>
              <a:defRPr/>
            </a:pPr>
            <a:endParaRPr lang="en-US" sz="2900" smtClean="0">
              <a:solidFill>
                <a:srgbClr val="000000"/>
              </a:solidFill>
              <a:latin typeface="Arial" charset="0"/>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b="1" smtClean="0">
                <a:solidFill>
                  <a:srgbClr val="000000"/>
                </a:solidFill>
                <a:latin typeface="Trebuchet MS" charset="0"/>
                <a:cs typeface="+mj-cs"/>
              </a:rPr>
              <a:t>How do they compare?</a:t>
            </a:r>
          </a:p>
        </p:txBody>
      </p:sp>
      <p:pic>
        <p:nvPicPr>
          <p:cNvPr id="1741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400" y="1016000"/>
            <a:ext cx="5389563" cy="3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3600" y="3759200"/>
            <a:ext cx="5143500" cy="347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244475" y="301625"/>
            <a:ext cx="9671050" cy="1233488"/>
          </a:xfrm>
        </p:spPr>
        <p:txBody>
          <a:bodyPr lIns="0" tIns="0" rIns="0" bIns="0" anchor="t"/>
          <a:lstStyle/>
          <a:p>
            <a:pPr algn="l" eaLnBrk="1" hangingPunct="1">
              <a:lnSpc>
                <a:spcPct val="95000"/>
              </a:lnSpc>
              <a:defRPr/>
            </a:pPr>
            <a:r>
              <a:rPr lang="en-US" sz="4300" b="1" smtClean="0">
                <a:solidFill>
                  <a:srgbClr val="000000"/>
                </a:solidFill>
                <a:latin typeface="Arial" charset="0"/>
                <a:cs typeface="+mj-cs"/>
              </a:rPr>
              <a:t>What does this mean for us as we develop lessons for our students?</a:t>
            </a:r>
          </a:p>
        </p:txBody>
      </p:sp>
      <p:sp>
        <p:nvSpPr>
          <p:cNvPr id="18436" name="Text Box 4"/>
          <p:cNvSpPr txBox="1">
            <a:spLocks noChangeArrowheads="1"/>
          </p:cNvSpPr>
          <p:nvPr/>
        </p:nvSpPr>
        <p:spPr bwMode="auto">
          <a:xfrm>
            <a:off x="241300" y="2228850"/>
            <a:ext cx="9672638"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lvl1pPr>
              <a:defRPr sz="2400">
                <a:solidFill>
                  <a:schemeClr val="tx1"/>
                </a:solidFill>
                <a:latin typeface="Times New Roman" charset="0"/>
                <a:ea typeface="ＭＳ Ｐゴシック" charset="0"/>
              </a:defRPr>
            </a:lvl1pPr>
            <a:lvl2pPr indent="-342900">
              <a:defRPr sz="2400">
                <a:solidFill>
                  <a:schemeClr val="tx1"/>
                </a:solidFill>
                <a:latin typeface="Times New Roman" charset="0"/>
                <a:ea typeface="ＭＳ Ｐゴシック" charset="0"/>
              </a:defRPr>
            </a:lvl2pPr>
            <a:lvl3pPr marL="857250" indent="-285750">
              <a:defRPr sz="2400">
                <a:solidFill>
                  <a:schemeClr val="tx1"/>
                </a:solidFill>
                <a:latin typeface="Times New Roman" charset="0"/>
                <a:ea typeface="ＭＳ Ｐゴシック" charset="0"/>
              </a:defRPr>
            </a:lvl3pPr>
            <a:lvl4pPr marL="1257300" indent="-228600">
              <a:defRPr sz="2400">
                <a:solidFill>
                  <a:schemeClr val="tx1"/>
                </a:solidFill>
                <a:latin typeface="Times New Roman" charset="0"/>
                <a:ea typeface="ＭＳ Ｐゴシック" charset="0"/>
              </a:defRPr>
            </a:lvl4pPr>
            <a:lvl5pPr marL="1714500" indent="-228600">
              <a:defRPr sz="2400">
                <a:solidFill>
                  <a:schemeClr val="tx1"/>
                </a:solidFill>
                <a:latin typeface="Times New Roman" charset="0"/>
                <a:ea typeface="ＭＳ Ｐゴシック" charset="0"/>
              </a:defRPr>
            </a:lvl5pPr>
            <a:lvl6pPr marL="2171700" indent="-228600" fontAlgn="base">
              <a:spcBef>
                <a:spcPct val="0"/>
              </a:spcBef>
              <a:spcAft>
                <a:spcPct val="0"/>
              </a:spcAft>
              <a:defRPr sz="2400">
                <a:solidFill>
                  <a:schemeClr val="tx1"/>
                </a:solidFill>
                <a:latin typeface="Times New Roman" charset="0"/>
                <a:ea typeface="ＭＳ Ｐゴシック" charset="0"/>
              </a:defRPr>
            </a:lvl6pPr>
            <a:lvl7pPr marL="2628900" indent="-228600" fontAlgn="base">
              <a:spcBef>
                <a:spcPct val="0"/>
              </a:spcBef>
              <a:spcAft>
                <a:spcPct val="0"/>
              </a:spcAft>
              <a:defRPr sz="2400">
                <a:solidFill>
                  <a:schemeClr val="tx1"/>
                </a:solidFill>
                <a:latin typeface="Times New Roman" charset="0"/>
                <a:ea typeface="ＭＳ Ｐゴシック" charset="0"/>
              </a:defRPr>
            </a:lvl7pPr>
            <a:lvl8pPr marL="3086100" indent="-228600" fontAlgn="base">
              <a:spcBef>
                <a:spcPct val="0"/>
              </a:spcBef>
              <a:spcAft>
                <a:spcPct val="0"/>
              </a:spcAft>
              <a:defRPr sz="2400">
                <a:solidFill>
                  <a:schemeClr val="tx1"/>
                </a:solidFill>
                <a:latin typeface="Times New Roman" charset="0"/>
                <a:ea typeface="ＭＳ Ｐゴシック" charset="0"/>
              </a:defRPr>
            </a:lvl8pPr>
            <a:lvl9pPr marL="3543300" indent="-228600" fontAlgn="base">
              <a:spcBef>
                <a:spcPct val="0"/>
              </a:spcBef>
              <a:spcAft>
                <a:spcPct val="0"/>
              </a:spcAft>
              <a:defRPr sz="2400">
                <a:solidFill>
                  <a:schemeClr val="tx1"/>
                </a:solidFill>
                <a:latin typeface="Times New Roman" charset="0"/>
                <a:ea typeface="ＭＳ Ｐゴシック" charset="0"/>
              </a:defRPr>
            </a:lvl9pPr>
          </a:lstStyle>
          <a:p>
            <a:pPr>
              <a:lnSpc>
                <a:spcPct val="95000"/>
              </a:lnSpc>
              <a:defRPr/>
            </a:pPr>
            <a:r>
              <a:rPr lang="en-US" sz="4300" b="1" smtClean="0">
                <a:solidFill>
                  <a:srgbClr val="000000"/>
                </a:solidFill>
                <a:latin typeface="Arial" charset="0"/>
                <a:cs typeface="+mn-cs"/>
              </a:rPr>
              <a:t>How can we tie all of these ideas together into our lesson plans?</a:t>
            </a:r>
          </a:p>
        </p:txBody>
      </p:sp>
      <p:sp>
        <p:nvSpPr>
          <p:cNvPr id="18437" name="Text Box 5"/>
          <p:cNvSpPr txBox="1">
            <a:spLocks noChangeArrowheads="1"/>
          </p:cNvSpPr>
          <p:nvPr/>
        </p:nvSpPr>
        <p:spPr bwMode="auto">
          <a:xfrm>
            <a:off x="244475" y="3959225"/>
            <a:ext cx="9672638" cy="2027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lvl1pPr>
              <a:defRPr sz="2400">
                <a:solidFill>
                  <a:schemeClr val="tx1"/>
                </a:solidFill>
                <a:latin typeface="Times New Roman" charset="0"/>
                <a:ea typeface="ＭＳ Ｐゴシック" charset="0"/>
              </a:defRPr>
            </a:lvl1pPr>
            <a:lvl2pPr indent="-342900">
              <a:defRPr sz="2400">
                <a:solidFill>
                  <a:schemeClr val="tx1"/>
                </a:solidFill>
                <a:latin typeface="Times New Roman" charset="0"/>
                <a:ea typeface="ＭＳ Ｐゴシック" charset="0"/>
              </a:defRPr>
            </a:lvl2pPr>
            <a:lvl3pPr marL="857250" indent="-285750">
              <a:defRPr sz="2400">
                <a:solidFill>
                  <a:schemeClr val="tx1"/>
                </a:solidFill>
                <a:latin typeface="Times New Roman" charset="0"/>
                <a:ea typeface="ＭＳ Ｐゴシック" charset="0"/>
              </a:defRPr>
            </a:lvl3pPr>
            <a:lvl4pPr marL="1257300" indent="-228600">
              <a:defRPr sz="2400">
                <a:solidFill>
                  <a:schemeClr val="tx1"/>
                </a:solidFill>
                <a:latin typeface="Times New Roman" charset="0"/>
                <a:ea typeface="ＭＳ Ｐゴシック" charset="0"/>
              </a:defRPr>
            </a:lvl4pPr>
            <a:lvl5pPr marL="1714500" indent="-228600">
              <a:defRPr sz="2400">
                <a:solidFill>
                  <a:schemeClr val="tx1"/>
                </a:solidFill>
                <a:latin typeface="Times New Roman" charset="0"/>
                <a:ea typeface="ＭＳ Ｐゴシック" charset="0"/>
              </a:defRPr>
            </a:lvl5pPr>
            <a:lvl6pPr marL="2171700" indent="-228600" fontAlgn="base">
              <a:spcBef>
                <a:spcPct val="0"/>
              </a:spcBef>
              <a:spcAft>
                <a:spcPct val="0"/>
              </a:spcAft>
              <a:defRPr sz="2400">
                <a:solidFill>
                  <a:schemeClr val="tx1"/>
                </a:solidFill>
                <a:latin typeface="Times New Roman" charset="0"/>
                <a:ea typeface="ＭＳ Ｐゴシック" charset="0"/>
              </a:defRPr>
            </a:lvl6pPr>
            <a:lvl7pPr marL="2628900" indent="-228600" fontAlgn="base">
              <a:spcBef>
                <a:spcPct val="0"/>
              </a:spcBef>
              <a:spcAft>
                <a:spcPct val="0"/>
              </a:spcAft>
              <a:defRPr sz="2400">
                <a:solidFill>
                  <a:schemeClr val="tx1"/>
                </a:solidFill>
                <a:latin typeface="Times New Roman" charset="0"/>
                <a:ea typeface="ＭＳ Ｐゴシック" charset="0"/>
              </a:defRPr>
            </a:lvl7pPr>
            <a:lvl8pPr marL="3086100" indent="-228600" fontAlgn="base">
              <a:spcBef>
                <a:spcPct val="0"/>
              </a:spcBef>
              <a:spcAft>
                <a:spcPct val="0"/>
              </a:spcAft>
              <a:defRPr sz="2400">
                <a:solidFill>
                  <a:schemeClr val="tx1"/>
                </a:solidFill>
                <a:latin typeface="Times New Roman" charset="0"/>
                <a:ea typeface="ＭＳ Ｐゴシック" charset="0"/>
              </a:defRPr>
            </a:lvl8pPr>
            <a:lvl9pPr marL="3543300" indent="-228600" fontAlgn="base">
              <a:spcBef>
                <a:spcPct val="0"/>
              </a:spcBef>
              <a:spcAft>
                <a:spcPct val="0"/>
              </a:spcAft>
              <a:defRPr sz="2400">
                <a:solidFill>
                  <a:schemeClr val="tx1"/>
                </a:solidFill>
                <a:latin typeface="Times New Roman" charset="0"/>
                <a:ea typeface="ＭＳ Ｐゴシック" charset="0"/>
              </a:defRPr>
            </a:lvl9pPr>
          </a:lstStyle>
          <a:p>
            <a:pPr>
              <a:lnSpc>
                <a:spcPct val="95000"/>
              </a:lnSpc>
              <a:defRPr/>
            </a:pPr>
            <a:r>
              <a:rPr lang="en-US" sz="4300" b="1" smtClean="0">
                <a:solidFill>
                  <a:srgbClr val="000000"/>
                </a:solidFill>
                <a:latin typeface="Arial" charset="0"/>
                <a:cs typeface="+mn-cs"/>
              </a:rPr>
              <a:t>How will we measure student achievement? Document it?  Use it?</a:t>
            </a:r>
          </a:p>
        </p:txBody>
      </p:sp>
      <p:sp>
        <p:nvSpPr>
          <p:cNvPr id="18438" name="Text Box 6"/>
          <p:cNvSpPr txBox="1">
            <a:spLocks noChangeArrowheads="1"/>
          </p:cNvSpPr>
          <p:nvPr/>
        </p:nvSpPr>
        <p:spPr bwMode="auto">
          <a:xfrm>
            <a:off x="244475" y="5686425"/>
            <a:ext cx="9672638"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lvl1pPr>
              <a:defRPr sz="2400">
                <a:solidFill>
                  <a:schemeClr val="tx1"/>
                </a:solidFill>
                <a:latin typeface="Times New Roman" charset="0"/>
                <a:ea typeface="ＭＳ Ｐゴシック" charset="0"/>
              </a:defRPr>
            </a:lvl1pPr>
            <a:lvl2pPr indent="-342900">
              <a:defRPr sz="2400">
                <a:solidFill>
                  <a:schemeClr val="tx1"/>
                </a:solidFill>
                <a:latin typeface="Times New Roman" charset="0"/>
                <a:ea typeface="ＭＳ Ｐゴシック" charset="0"/>
              </a:defRPr>
            </a:lvl2pPr>
            <a:lvl3pPr marL="857250" indent="-285750">
              <a:defRPr sz="2400">
                <a:solidFill>
                  <a:schemeClr val="tx1"/>
                </a:solidFill>
                <a:latin typeface="Times New Roman" charset="0"/>
                <a:ea typeface="ＭＳ Ｐゴシック" charset="0"/>
              </a:defRPr>
            </a:lvl3pPr>
            <a:lvl4pPr marL="1257300" indent="-228600">
              <a:defRPr sz="2400">
                <a:solidFill>
                  <a:schemeClr val="tx1"/>
                </a:solidFill>
                <a:latin typeface="Times New Roman" charset="0"/>
                <a:ea typeface="ＭＳ Ｐゴシック" charset="0"/>
              </a:defRPr>
            </a:lvl4pPr>
            <a:lvl5pPr marL="1714500" indent="-228600">
              <a:defRPr sz="2400">
                <a:solidFill>
                  <a:schemeClr val="tx1"/>
                </a:solidFill>
                <a:latin typeface="Times New Roman" charset="0"/>
                <a:ea typeface="ＭＳ Ｐゴシック" charset="0"/>
              </a:defRPr>
            </a:lvl5pPr>
            <a:lvl6pPr marL="2171700" indent="-228600" fontAlgn="base">
              <a:spcBef>
                <a:spcPct val="0"/>
              </a:spcBef>
              <a:spcAft>
                <a:spcPct val="0"/>
              </a:spcAft>
              <a:defRPr sz="2400">
                <a:solidFill>
                  <a:schemeClr val="tx1"/>
                </a:solidFill>
                <a:latin typeface="Times New Roman" charset="0"/>
                <a:ea typeface="ＭＳ Ｐゴシック" charset="0"/>
              </a:defRPr>
            </a:lvl6pPr>
            <a:lvl7pPr marL="2628900" indent="-228600" fontAlgn="base">
              <a:spcBef>
                <a:spcPct val="0"/>
              </a:spcBef>
              <a:spcAft>
                <a:spcPct val="0"/>
              </a:spcAft>
              <a:defRPr sz="2400">
                <a:solidFill>
                  <a:schemeClr val="tx1"/>
                </a:solidFill>
                <a:latin typeface="Times New Roman" charset="0"/>
                <a:ea typeface="ＭＳ Ｐゴシック" charset="0"/>
              </a:defRPr>
            </a:lvl7pPr>
            <a:lvl8pPr marL="3086100" indent="-228600" fontAlgn="base">
              <a:spcBef>
                <a:spcPct val="0"/>
              </a:spcBef>
              <a:spcAft>
                <a:spcPct val="0"/>
              </a:spcAft>
              <a:defRPr sz="2400">
                <a:solidFill>
                  <a:schemeClr val="tx1"/>
                </a:solidFill>
                <a:latin typeface="Times New Roman" charset="0"/>
                <a:ea typeface="ＭＳ Ｐゴシック" charset="0"/>
              </a:defRPr>
            </a:lvl8pPr>
            <a:lvl9pPr marL="3543300" indent="-228600" fontAlgn="base">
              <a:spcBef>
                <a:spcPct val="0"/>
              </a:spcBef>
              <a:spcAft>
                <a:spcPct val="0"/>
              </a:spcAft>
              <a:defRPr sz="2400">
                <a:solidFill>
                  <a:schemeClr val="tx1"/>
                </a:solidFill>
                <a:latin typeface="Times New Roman" charset="0"/>
                <a:ea typeface="ＭＳ Ｐゴシック" charset="0"/>
              </a:defRPr>
            </a:lvl9pPr>
          </a:lstStyle>
          <a:p>
            <a:pPr>
              <a:lnSpc>
                <a:spcPct val="95000"/>
              </a:lnSpc>
              <a:defRPr/>
            </a:pPr>
            <a:r>
              <a:rPr lang="en-US" sz="4300" b="1" smtClean="0">
                <a:solidFill>
                  <a:srgbClr val="000000"/>
                </a:solidFill>
                <a:latin typeface="Arial" charset="0"/>
                <a:cs typeface="+mn-cs"/>
              </a:rPr>
              <a:t>What is the role of the teacher when delivering PBLs?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7600" y="406400"/>
            <a:ext cx="3484563" cy="235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b="1" smtClean="0">
                <a:solidFill>
                  <a:srgbClr val="000000"/>
                </a:solidFill>
                <a:latin typeface="Trebuchet MS" charset="0"/>
                <a:cs typeface="+mj-cs"/>
              </a:rPr>
              <a:t>The Driving Question</a:t>
            </a:r>
          </a:p>
        </p:txBody>
      </p:sp>
      <p:sp>
        <p:nvSpPr>
          <p:cNvPr id="19458" name="Rectangle 2"/>
          <p:cNvSpPr>
            <a:spLocks noGrp="1" noChangeArrowheads="1"/>
          </p:cNvSpPr>
          <p:nvPr>
            <p:ph type="body" idx="1"/>
          </p:nvPr>
        </p:nvSpPr>
        <p:spPr>
          <a:xfrm>
            <a:off x="247650" y="1831975"/>
            <a:ext cx="9664700" cy="5483225"/>
          </a:xfrm>
        </p:spPr>
        <p:txBody>
          <a:bodyPr lIns="0" tIns="0" rIns="0" bIns="0"/>
          <a:lstStyle/>
          <a:p>
            <a:pPr marL="0" indent="0" eaLnBrk="1" hangingPunct="1">
              <a:lnSpc>
                <a:spcPct val="95000"/>
              </a:lnSpc>
              <a:spcBef>
                <a:spcPct val="0"/>
              </a:spcBef>
              <a:buFontTx/>
              <a:buNone/>
              <a:defRPr/>
            </a:pPr>
            <a:r>
              <a:rPr lang="en-US" sz="2700" b="1" smtClean="0">
                <a:solidFill>
                  <a:srgbClr val="000000"/>
                </a:solidFill>
                <a:latin typeface="Arial" charset="0"/>
                <a:cs typeface="+mn-cs"/>
              </a:rPr>
              <a:t> </a:t>
            </a:r>
            <a:endParaRPr lang="en-US" smtClean="0">
              <a:cs typeface="+mn-cs"/>
            </a:endParaRPr>
          </a:p>
          <a:p>
            <a:pPr marL="0" indent="0" eaLnBrk="1" hangingPunct="1">
              <a:lnSpc>
                <a:spcPct val="95000"/>
              </a:lnSpc>
              <a:spcBef>
                <a:spcPct val="0"/>
              </a:spcBef>
              <a:buFontTx/>
              <a:buNone/>
              <a:defRPr/>
            </a:pPr>
            <a:r>
              <a:rPr lang="en-US" sz="2700" b="1" smtClean="0">
                <a:solidFill>
                  <a:srgbClr val="000000"/>
                </a:solidFill>
                <a:latin typeface="Arial" charset="0"/>
                <a:cs typeface="+mn-cs"/>
              </a:rPr>
              <a:t>A good Driving Question should: </a:t>
            </a:r>
            <a:endParaRPr lang="en-US" smtClean="0">
              <a:cs typeface="+mn-cs"/>
            </a:endParaRPr>
          </a:p>
          <a:p>
            <a:pPr marL="457200" lvl="1" indent="-342900" eaLnBrk="1" hangingPunct="1">
              <a:lnSpc>
                <a:spcPct val="95000"/>
              </a:lnSpc>
              <a:spcBef>
                <a:spcPct val="0"/>
              </a:spcBef>
              <a:buClr>
                <a:srgbClr val="000000"/>
              </a:buClr>
              <a:buFontTx/>
              <a:buChar char="•"/>
              <a:defRPr/>
            </a:pPr>
            <a:r>
              <a:rPr lang="en-US" sz="2700" b="1" smtClean="0">
                <a:solidFill>
                  <a:srgbClr val="000000"/>
                </a:solidFill>
                <a:latin typeface="Arial" charset="0"/>
              </a:rPr>
              <a:t>Drive the project</a:t>
            </a:r>
            <a:endParaRPr lang="en-US" smtClean="0"/>
          </a:p>
          <a:p>
            <a:pPr marL="457200" lvl="1" indent="-342900" eaLnBrk="1" hangingPunct="1">
              <a:lnSpc>
                <a:spcPct val="95000"/>
              </a:lnSpc>
              <a:spcBef>
                <a:spcPct val="0"/>
              </a:spcBef>
              <a:buClr>
                <a:srgbClr val="000000"/>
              </a:buClr>
              <a:buFontTx/>
              <a:buChar char="•"/>
              <a:defRPr/>
            </a:pPr>
            <a:r>
              <a:rPr lang="en-US" sz="2700" b="1" smtClean="0">
                <a:solidFill>
                  <a:srgbClr val="000000"/>
                </a:solidFill>
                <a:latin typeface="Arial" charset="0"/>
              </a:rPr>
              <a:t>Capture a project theme or a "big idea"</a:t>
            </a:r>
            <a:endParaRPr lang="en-US" smtClean="0"/>
          </a:p>
          <a:p>
            <a:pPr marL="457200" lvl="1" indent="-342900" eaLnBrk="1" hangingPunct="1">
              <a:lnSpc>
                <a:spcPct val="95000"/>
              </a:lnSpc>
              <a:spcBef>
                <a:spcPct val="0"/>
              </a:spcBef>
              <a:buClr>
                <a:srgbClr val="000000"/>
              </a:buClr>
              <a:buFontTx/>
              <a:buChar char="•"/>
              <a:defRPr/>
            </a:pPr>
            <a:r>
              <a:rPr lang="en-US" sz="2700" b="1" smtClean="0">
                <a:solidFill>
                  <a:srgbClr val="000000"/>
                </a:solidFill>
                <a:latin typeface="Arial" charset="0"/>
              </a:rPr>
              <a:t>Point students toward mastering content and skills that enable them to answer the question</a:t>
            </a:r>
            <a:endParaRPr lang="en-US" smtClean="0"/>
          </a:p>
          <a:p>
            <a:pPr marL="457200" lvl="1" indent="-342900" eaLnBrk="1" hangingPunct="1">
              <a:lnSpc>
                <a:spcPct val="95000"/>
              </a:lnSpc>
              <a:spcBef>
                <a:spcPct val="0"/>
              </a:spcBef>
              <a:buClr>
                <a:srgbClr val="000000"/>
              </a:buClr>
              <a:buFontTx/>
              <a:buChar char="•"/>
              <a:defRPr/>
            </a:pPr>
            <a:r>
              <a:rPr lang="en-US" sz="2700" b="1" smtClean="0">
                <a:solidFill>
                  <a:srgbClr val="000000"/>
                </a:solidFill>
                <a:latin typeface="Arial" charset="0"/>
              </a:rPr>
              <a:t>Not be easily solved or answered</a:t>
            </a:r>
            <a:endParaRPr lang="en-US" smtClean="0"/>
          </a:p>
          <a:p>
            <a:pPr marL="0" indent="0" eaLnBrk="1" hangingPunct="1">
              <a:lnSpc>
                <a:spcPct val="95000"/>
              </a:lnSpc>
              <a:spcBef>
                <a:spcPct val="0"/>
              </a:spcBef>
              <a:buFontTx/>
              <a:buNone/>
              <a:defRPr/>
            </a:pPr>
            <a:r>
              <a:rPr lang="en-US" sz="2400" smtClean="0">
                <a:solidFill>
                  <a:srgbClr val="000000"/>
                </a:solidFill>
                <a:latin typeface="Arial" charset="0"/>
                <a:cs typeface="+mn-cs"/>
              </a:rPr>
              <a:t>Tip: Creating Driving Questions takes time and careful thought. Often, brainstorming with colleagues produces the best Driving Questions.</a:t>
            </a:r>
            <a:r>
              <a:rPr lang="en-US" sz="2700" smtClean="0">
                <a:solidFill>
                  <a:srgbClr val="000000"/>
                </a:solidFill>
                <a:latin typeface="Arial" charset="0"/>
                <a:cs typeface="+mn-cs"/>
              </a:rPr>
              <a:t> </a:t>
            </a:r>
            <a:endParaRPr lang="en-US" smtClean="0">
              <a:cs typeface="+mn-cs"/>
            </a:endParaRPr>
          </a:p>
          <a:p>
            <a:pPr marL="0" indent="0" eaLnBrk="1" hangingPunct="1">
              <a:lnSpc>
                <a:spcPct val="95000"/>
              </a:lnSpc>
              <a:spcBef>
                <a:spcPct val="0"/>
              </a:spcBef>
              <a:buFontTx/>
              <a:buNone/>
              <a:defRPr/>
            </a:pPr>
            <a:r>
              <a:rPr lang="en-US" sz="2700" smtClean="0">
                <a:solidFill>
                  <a:srgbClr val="000000"/>
                </a:solidFill>
                <a:latin typeface="Arial" charset="0"/>
                <a:cs typeface="+mn-cs"/>
              </a:rPr>
              <a:t> </a:t>
            </a:r>
            <a:endParaRPr lang="en-US" smtClean="0">
              <a:cs typeface="+mn-cs"/>
            </a:endParaRPr>
          </a:p>
          <a:p>
            <a:pPr marL="0" indent="0" eaLnBrk="1" hangingPunct="1">
              <a:lnSpc>
                <a:spcPct val="95000"/>
              </a:lnSpc>
              <a:spcBef>
                <a:spcPct val="0"/>
              </a:spcBef>
              <a:buFontTx/>
              <a:buNone/>
              <a:defRPr/>
            </a:pPr>
            <a:r>
              <a:rPr lang="en-US" sz="1600" u="sng" smtClean="0">
                <a:solidFill>
                  <a:srgbClr val="7799CC"/>
                </a:solidFill>
                <a:latin typeface="Arial" charset="0"/>
                <a:cs typeface="+mn-cs"/>
                <a:hlinkClick r:id="rId3"/>
              </a:rPr>
              <a:t>http://pbl-online.org/driving_question/dqoverview/dqoverview.html </a:t>
            </a:r>
            <a:endParaRPr lang="en-US" smtClean="0">
              <a:cs typeface="+mn-cs"/>
            </a:endParaRPr>
          </a:p>
          <a:p>
            <a:pPr marL="0" indent="0" eaLnBrk="1" hangingPunct="1">
              <a:lnSpc>
                <a:spcPct val="95000"/>
              </a:lnSpc>
              <a:spcBef>
                <a:spcPct val="0"/>
              </a:spcBef>
              <a:buFontTx/>
              <a:buNone/>
              <a:defRPr/>
            </a:pPr>
            <a:r>
              <a:rPr lang="en-US" sz="1600" smtClean="0">
                <a:solidFill>
                  <a:srgbClr val="000000"/>
                </a:solidFill>
                <a:latin typeface="Arial" charset="0"/>
                <a:cs typeface="+mn-cs"/>
              </a:rPr>
              <a:t>Examples: </a:t>
            </a:r>
            <a:r>
              <a:rPr lang="en-US" sz="1600" u="sng" smtClean="0">
                <a:solidFill>
                  <a:srgbClr val="7799CC"/>
                </a:solidFill>
                <a:latin typeface="Arial" charset="0"/>
                <a:cs typeface="+mn-cs"/>
                <a:hlinkClick r:id="rId4"/>
              </a:rPr>
              <a:t>http://pbl-online.org/driving_question/dqexplore/dqexplore1.html</a:t>
            </a:r>
            <a:endParaRPr lang="en-US" smtClean="0">
              <a:cs typeface="+mn-cs"/>
            </a:endParaRPr>
          </a:p>
          <a:p>
            <a:pPr marL="0" indent="0" eaLnBrk="1" hangingPunct="1">
              <a:lnSpc>
                <a:spcPct val="95000"/>
              </a:lnSpc>
              <a:spcBef>
                <a:spcPct val="0"/>
              </a:spcBef>
              <a:buFontTx/>
              <a:buNone/>
              <a:defRPr/>
            </a:pPr>
            <a:r>
              <a:rPr lang="en-US" sz="1600" smtClean="0">
                <a:solidFill>
                  <a:srgbClr val="000000"/>
                </a:solidFill>
                <a:latin typeface="Arial" charset="0"/>
                <a:cs typeface="+mn-cs"/>
              </a:rPr>
              <a:t>Practice Recognizing Good Ones</a:t>
            </a:r>
            <a:r>
              <a:rPr lang="en-US" sz="1600" u="sng" smtClean="0">
                <a:solidFill>
                  <a:srgbClr val="7799CC"/>
                </a:solidFill>
                <a:latin typeface="Arial" charset="0"/>
                <a:cs typeface="+mn-cs"/>
                <a:hlinkClick r:id="rId5"/>
              </a:rPr>
              <a:t> http://pbl-online.org/driving_question/dqPractice/dqpractice1A.html</a:t>
            </a:r>
            <a:endParaRPr lang="en-US" sz="1600" u="sng" smtClean="0">
              <a:solidFill>
                <a:srgbClr val="7799CC"/>
              </a:solidFill>
              <a:latin typeface="Arial" charset="0"/>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b="1" smtClean="0">
                <a:solidFill>
                  <a:srgbClr val="000000"/>
                </a:solidFill>
                <a:latin typeface="Trebuchet MS" charset="0"/>
                <a:cs typeface="+mj-cs"/>
              </a:rPr>
              <a:t>Plan the Assessment</a:t>
            </a:r>
          </a:p>
        </p:txBody>
      </p:sp>
      <p:pic>
        <p:nvPicPr>
          <p:cNvPr id="2048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304800"/>
            <a:ext cx="2967038"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2"/>
          <p:cNvSpPr>
            <a:spLocks noGrp="1" noChangeArrowheads="1"/>
          </p:cNvSpPr>
          <p:nvPr>
            <p:ph type="body" idx="1"/>
          </p:nvPr>
        </p:nvSpPr>
        <p:spPr>
          <a:xfrm>
            <a:off x="349250" y="1828800"/>
            <a:ext cx="9551988" cy="7061200"/>
          </a:xfrm>
        </p:spPr>
        <p:txBody>
          <a:bodyPr lIns="0" tIns="0" rIns="0" bIns="0"/>
          <a:lstStyle/>
          <a:p>
            <a:pPr marL="0" indent="0" eaLnBrk="1" hangingPunct="1">
              <a:lnSpc>
                <a:spcPct val="95000"/>
              </a:lnSpc>
              <a:spcBef>
                <a:spcPct val="0"/>
              </a:spcBef>
              <a:buFontTx/>
              <a:buNone/>
              <a:defRPr/>
            </a:pPr>
            <a:r>
              <a:rPr lang="en-US" sz="2700" b="1" smtClean="0">
                <a:solidFill>
                  <a:srgbClr val="000000"/>
                </a:solidFill>
                <a:latin typeface="Arial" charset="0"/>
                <a:cs typeface="+mn-cs"/>
              </a:rPr>
              <a:t> </a:t>
            </a:r>
            <a:endParaRPr lang="en-US" smtClean="0">
              <a:cs typeface="+mn-cs"/>
            </a:endParaRPr>
          </a:p>
          <a:p>
            <a:pPr marL="0" indent="0" eaLnBrk="1" hangingPunct="1">
              <a:lnSpc>
                <a:spcPct val="95000"/>
              </a:lnSpc>
              <a:spcBef>
                <a:spcPct val="0"/>
              </a:spcBef>
              <a:buFontTx/>
              <a:buNone/>
              <a:defRPr/>
            </a:pPr>
            <a:r>
              <a:rPr lang="en-US" sz="2700" b="1" smtClean="0">
                <a:solidFill>
                  <a:srgbClr val="000000"/>
                </a:solidFill>
                <a:latin typeface="Arial" charset="0"/>
                <a:cs typeface="+mn-cs"/>
              </a:rPr>
              <a:t>3 Steps to Planning Effective Assessments: </a:t>
            </a:r>
            <a:endParaRPr lang="en-US" smtClean="0">
              <a:cs typeface="+mn-cs"/>
            </a:endParaRPr>
          </a:p>
          <a:p>
            <a:pPr marL="457200" lvl="1" indent="-342900" eaLnBrk="1" hangingPunct="1">
              <a:lnSpc>
                <a:spcPct val="95000"/>
              </a:lnSpc>
              <a:spcBef>
                <a:spcPct val="0"/>
              </a:spcBef>
              <a:buClr>
                <a:srgbClr val="000000"/>
              </a:buClr>
              <a:buFontTx/>
              <a:buChar char="•"/>
              <a:defRPr/>
            </a:pPr>
            <a:r>
              <a:rPr lang="en-US" sz="2700" smtClean="0">
                <a:solidFill>
                  <a:srgbClr val="000000"/>
                </a:solidFill>
                <a:latin typeface="Arial" charset="0"/>
              </a:rPr>
              <a:t>Align the products or performances for the project with the outcomes</a:t>
            </a:r>
            <a:endParaRPr lang="en-US" smtClean="0"/>
          </a:p>
          <a:p>
            <a:pPr marL="457200" lvl="1" indent="-342900" eaLnBrk="1" hangingPunct="1">
              <a:lnSpc>
                <a:spcPct val="95000"/>
              </a:lnSpc>
              <a:spcBef>
                <a:spcPct val="0"/>
              </a:spcBef>
              <a:buClr>
                <a:srgbClr val="000000"/>
              </a:buClr>
              <a:buFontTx/>
              <a:buChar char="•"/>
              <a:defRPr/>
            </a:pPr>
            <a:r>
              <a:rPr lang="en-US" sz="2700" smtClean="0">
                <a:solidFill>
                  <a:srgbClr val="000000"/>
                </a:solidFill>
                <a:latin typeface="Arial" charset="0"/>
              </a:rPr>
              <a:t>Know what to assess - establish criteria to assess each product and performance </a:t>
            </a:r>
            <a:endParaRPr lang="en-US" smtClean="0"/>
          </a:p>
          <a:p>
            <a:pPr marL="457200" lvl="1" indent="-342900" eaLnBrk="1" hangingPunct="1">
              <a:lnSpc>
                <a:spcPct val="95000"/>
              </a:lnSpc>
              <a:spcBef>
                <a:spcPct val="0"/>
              </a:spcBef>
              <a:buClr>
                <a:srgbClr val="000000"/>
              </a:buClr>
              <a:buFontTx/>
              <a:buChar char="•"/>
              <a:defRPr/>
            </a:pPr>
            <a:r>
              <a:rPr lang="en-US" sz="2700" smtClean="0">
                <a:solidFill>
                  <a:srgbClr val="000000"/>
                </a:solidFill>
                <a:latin typeface="Arial" charset="0"/>
              </a:rPr>
              <a:t>Create rubrics for the project</a:t>
            </a:r>
            <a:endParaRPr lang="en-US" smtClean="0"/>
          </a:p>
          <a:p>
            <a:pPr marL="0" indent="0" eaLnBrk="1" hangingPunct="1">
              <a:lnSpc>
                <a:spcPct val="95000"/>
              </a:lnSpc>
              <a:spcBef>
                <a:spcPct val="0"/>
              </a:spcBef>
              <a:buFontTx/>
              <a:buNone/>
              <a:defRPr/>
            </a:pPr>
            <a:r>
              <a:rPr lang="en-US" sz="2700" smtClean="0">
                <a:solidFill>
                  <a:srgbClr val="000000"/>
                </a:solidFill>
                <a:latin typeface="Arial" charset="0"/>
                <a:cs typeface="+mn-cs"/>
              </a:rPr>
              <a:t>Each step includes several sub-steps, and should result in a </a:t>
            </a:r>
            <a:r>
              <a:rPr lang="en-US" sz="2700" u="sng" smtClean="0">
                <a:solidFill>
                  <a:srgbClr val="7799CC"/>
                </a:solidFill>
                <a:latin typeface="Arial" charset="0"/>
                <a:cs typeface="+mn-cs"/>
                <a:hlinkClick r:id="rId3"/>
              </a:rPr>
              <a:t>balanced assessment plan</a:t>
            </a:r>
            <a:r>
              <a:rPr lang="en-US" sz="2700" smtClean="0">
                <a:solidFill>
                  <a:srgbClr val="000000"/>
                </a:solidFill>
                <a:latin typeface="Arial" charset="0"/>
                <a:cs typeface="+mn-cs"/>
              </a:rPr>
              <a:t>. </a:t>
            </a:r>
            <a:endParaRPr lang="en-US" smtClean="0">
              <a:cs typeface="+mn-cs"/>
            </a:endParaRPr>
          </a:p>
          <a:p>
            <a:pPr marL="0" indent="0" eaLnBrk="1" hangingPunct="1">
              <a:lnSpc>
                <a:spcPct val="95000"/>
              </a:lnSpc>
              <a:spcBef>
                <a:spcPct val="0"/>
              </a:spcBef>
              <a:buFontTx/>
              <a:buNone/>
              <a:defRPr/>
            </a:pPr>
            <a:r>
              <a:rPr lang="en-US" sz="2700" smtClean="0">
                <a:solidFill>
                  <a:srgbClr val="000000"/>
                </a:solidFill>
                <a:latin typeface="Arial" charset="0"/>
                <a:cs typeface="+mn-cs"/>
              </a:rPr>
              <a:t> </a:t>
            </a:r>
            <a:r>
              <a:rPr lang="en-US" sz="1600" smtClean="0">
                <a:solidFill>
                  <a:srgbClr val="000000"/>
                </a:solidFill>
                <a:latin typeface="Arial" charset="0"/>
                <a:cs typeface="+mn-cs"/>
              </a:rPr>
              <a:t>Align Products with Outcomes </a:t>
            </a:r>
            <a:r>
              <a:rPr lang="en-US" sz="1600" u="sng" smtClean="0">
                <a:solidFill>
                  <a:srgbClr val="7799CC"/>
                </a:solidFill>
                <a:latin typeface="Arial" charset="0"/>
                <a:cs typeface="+mn-cs"/>
                <a:hlinkClick r:id="rId4"/>
              </a:rPr>
              <a:t>http://pbl-online.org/PlanTheAssessment/explore/planexplore1.html</a:t>
            </a:r>
            <a:r>
              <a:rPr lang="en-US" sz="1600" smtClean="0">
                <a:solidFill>
                  <a:srgbClr val="000000"/>
                </a:solidFill>
                <a:latin typeface="Arial" charset="0"/>
                <a:cs typeface="+mn-cs"/>
              </a:rPr>
              <a:t> </a:t>
            </a:r>
            <a:endParaRPr lang="en-US" smtClean="0">
              <a:cs typeface="+mn-cs"/>
            </a:endParaRPr>
          </a:p>
          <a:p>
            <a:pPr marL="0" indent="0" eaLnBrk="1" hangingPunct="1">
              <a:lnSpc>
                <a:spcPct val="95000"/>
              </a:lnSpc>
              <a:spcBef>
                <a:spcPct val="0"/>
              </a:spcBef>
              <a:buFontTx/>
              <a:buNone/>
              <a:defRPr/>
            </a:pPr>
            <a:r>
              <a:rPr lang="en-US" sz="1600" smtClean="0">
                <a:solidFill>
                  <a:srgbClr val="000000"/>
                </a:solidFill>
                <a:latin typeface="Arial" charset="0"/>
                <a:cs typeface="+mn-cs"/>
              </a:rPr>
              <a:t>Know What to Assess </a:t>
            </a:r>
            <a:r>
              <a:rPr lang="en-US" sz="1600" u="sng" smtClean="0">
                <a:solidFill>
                  <a:srgbClr val="7799CC"/>
                </a:solidFill>
                <a:latin typeface="Arial" charset="0"/>
                <a:cs typeface="+mn-cs"/>
                <a:hlinkClick r:id="rId5"/>
              </a:rPr>
              <a:t>http://pbl-online.org/PlanTheAssessment/explore/planexplore2.html </a:t>
            </a:r>
            <a:endParaRPr lang="en-US" smtClean="0">
              <a:cs typeface="+mn-cs"/>
            </a:endParaRPr>
          </a:p>
          <a:p>
            <a:pPr marL="0" indent="0" eaLnBrk="1" hangingPunct="1">
              <a:lnSpc>
                <a:spcPct val="95000"/>
              </a:lnSpc>
              <a:spcBef>
                <a:spcPct val="0"/>
              </a:spcBef>
              <a:buFontTx/>
              <a:buNone/>
              <a:defRPr/>
            </a:pPr>
            <a:r>
              <a:rPr lang="en-US" sz="1600" smtClean="0">
                <a:solidFill>
                  <a:srgbClr val="000000"/>
                </a:solidFill>
                <a:latin typeface="Arial" charset="0"/>
                <a:cs typeface="+mn-cs"/>
              </a:rPr>
              <a:t>5 ways to Evaluate a Presentation or Project </a:t>
            </a:r>
            <a:r>
              <a:rPr lang="en-US" sz="1600" u="sng" smtClean="0">
                <a:solidFill>
                  <a:srgbClr val="7799CC"/>
                </a:solidFill>
                <a:latin typeface="Arial" charset="0"/>
                <a:cs typeface="+mn-cs"/>
                <a:hlinkClick r:id="rId6"/>
              </a:rPr>
              <a:t> http://pbl-online.org/PlanTheAssessment/explore/planexplore3Charts/5waysChart.htm</a:t>
            </a:r>
            <a:endParaRPr lang="en-US" smtClean="0">
              <a:cs typeface="+mn-cs"/>
            </a:endParaRPr>
          </a:p>
          <a:p>
            <a:pPr marL="0" indent="0" eaLnBrk="1" hangingPunct="1">
              <a:lnSpc>
                <a:spcPct val="95000"/>
              </a:lnSpc>
              <a:spcBef>
                <a:spcPct val="0"/>
              </a:spcBef>
              <a:buFontTx/>
              <a:buNone/>
              <a:defRPr/>
            </a:pPr>
            <a:r>
              <a:rPr lang="en-US" sz="1600" smtClean="0">
                <a:solidFill>
                  <a:srgbClr val="000000"/>
                </a:solidFill>
                <a:latin typeface="Arial" charset="0"/>
                <a:cs typeface="+mn-cs"/>
              </a:rPr>
              <a:t>Using Rubrics and Examples </a:t>
            </a:r>
            <a:r>
              <a:rPr lang="en-US" sz="1600" u="sng" smtClean="0">
                <a:solidFill>
                  <a:srgbClr val="7799CC"/>
                </a:solidFill>
                <a:latin typeface="Arial" charset="0"/>
                <a:cs typeface="+mn-cs"/>
                <a:hlinkClick r:id="rId7"/>
              </a:rPr>
              <a:t>http://pbl-online.org/PlanTheAssessment/explore/planexplore3.html</a:t>
            </a:r>
            <a:endParaRPr lang="en-US" smtClean="0">
              <a:cs typeface="+mn-cs"/>
            </a:endParaRPr>
          </a:p>
          <a:p>
            <a:pPr marL="0" indent="0" eaLnBrk="1" hangingPunct="1">
              <a:lnSpc>
                <a:spcPct val="95000"/>
              </a:lnSpc>
              <a:spcBef>
                <a:spcPct val="0"/>
              </a:spcBef>
              <a:buFontTx/>
              <a:buNone/>
              <a:defRPr/>
            </a:pPr>
            <a:r>
              <a:rPr lang="en-US" sz="1600" smtClean="0">
                <a:solidFill>
                  <a:srgbClr val="000000"/>
                </a:solidFill>
                <a:latin typeface="Arial" charset="0"/>
                <a:cs typeface="+mn-cs"/>
              </a:rPr>
              <a:t> Tips for Writing Rubrics </a:t>
            </a:r>
            <a:r>
              <a:rPr lang="en-US" sz="1600" u="sng" smtClean="0">
                <a:solidFill>
                  <a:srgbClr val="7799CC"/>
                </a:solidFill>
                <a:latin typeface="Arial" charset="0"/>
                <a:cs typeface="+mn-cs"/>
                <a:hlinkClick r:id="rId8"/>
              </a:rPr>
              <a:t>http://pbl-online.org/PlanTheAssessment/explore/planexplore3Charts/additionaltips.htm</a:t>
            </a:r>
            <a:endParaRPr lang="en-US" smtClean="0">
              <a:cs typeface="+mn-cs"/>
            </a:endParaRPr>
          </a:p>
          <a:p>
            <a:pPr marL="0" indent="0" eaLnBrk="1" hangingPunct="1">
              <a:lnSpc>
                <a:spcPct val="95000"/>
              </a:lnSpc>
              <a:spcBef>
                <a:spcPct val="0"/>
              </a:spcBef>
              <a:buFontTx/>
              <a:buNone/>
              <a:defRPr/>
            </a:pPr>
            <a:endParaRPr lang="en-US" sz="2700" smtClean="0">
              <a:solidFill>
                <a:srgbClr val="000000"/>
              </a:solidFill>
              <a:latin typeface="Arial" charset="0"/>
              <a:cs typeface="+mn-cs"/>
            </a:endParaRPr>
          </a:p>
          <a:p>
            <a:pPr marL="0" indent="0" eaLnBrk="1" hangingPunct="1">
              <a:lnSpc>
                <a:spcPct val="95000"/>
              </a:lnSpc>
              <a:spcBef>
                <a:spcPct val="0"/>
              </a:spcBef>
              <a:buFontTx/>
              <a:buNone/>
              <a:defRPr/>
            </a:pPr>
            <a:r>
              <a:rPr lang="en-US" sz="1600" smtClean="0">
                <a:solidFill>
                  <a:srgbClr val="000000"/>
                </a:solidFill>
                <a:latin typeface="Arial" charset="0"/>
                <a:cs typeface="+mn-cs"/>
              </a:rPr>
              <a:t> </a:t>
            </a:r>
            <a:endParaRPr lang="en-US" smtClean="0">
              <a:cs typeface="+mn-cs"/>
            </a:endParaRPr>
          </a:p>
          <a:p>
            <a:pPr marL="0" indent="0" eaLnBrk="1" hangingPunct="1">
              <a:lnSpc>
                <a:spcPct val="95000"/>
              </a:lnSpc>
              <a:spcBef>
                <a:spcPct val="0"/>
              </a:spcBef>
              <a:buFontTx/>
              <a:buNone/>
              <a:defRPr/>
            </a:pPr>
            <a:r>
              <a:rPr lang="en-US" sz="1600" smtClean="0">
                <a:solidFill>
                  <a:srgbClr val="000000"/>
                </a:solidFill>
                <a:latin typeface="Arial" charset="0"/>
                <a:cs typeface="+mn-cs"/>
              </a:rPr>
              <a:t> </a:t>
            </a:r>
            <a:endParaRPr lang="en-US" smtClean="0">
              <a:cs typeface="+mn-cs"/>
            </a:endParaRPr>
          </a:p>
          <a:p>
            <a:pPr marL="0" indent="0" eaLnBrk="1" hangingPunct="1">
              <a:lnSpc>
                <a:spcPct val="95000"/>
              </a:lnSpc>
              <a:spcBef>
                <a:spcPct val="0"/>
              </a:spcBef>
              <a:buFontTx/>
              <a:buNone/>
              <a:defRPr/>
            </a:pPr>
            <a:endParaRPr lang="en-US" sz="1600" smtClean="0">
              <a:solidFill>
                <a:srgbClr val="000000"/>
              </a:solidFill>
              <a:latin typeface="Arial" charset="0"/>
              <a:cs typeface="+mn-cs"/>
            </a:endParaRPr>
          </a:p>
          <a:p>
            <a:pPr marL="0" indent="0" eaLnBrk="1" hangingPunct="1">
              <a:lnSpc>
                <a:spcPct val="95000"/>
              </a:lnSpc>
              <a:spcBef>
                <a:spcPct val="0"/>
              </a:spcBef>
              <a:buFontTx/>
              <a:buNone/>
              <a:defRPr/>
            </a:pPr>
            <a:r>
              <a:rPr lang="en-US" sz="2700" smtClean="0">
                <a:solidFill>
                  <a:srgbClr val="000000"/>
                </a:solidFill>
                <a:latin typeface="Arial" charset="0"/>
                <a:cs typeface="+mn-cs"/>
              </a:rPr>
              <a:t> </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smtClean="0">
                <a:solidFill>
                  <a:srgbClr val="000000"/>
                </a:solidFill>
                <a:latin typeface="Arial" charset="0"/>
                <a:cs typeface="+mj-cs"/>
              </a:rPr>
              <a:t>Training Objectives</a:t>
            </a:r>
          </a:p>
        </p:txBody>
      </p:sp>
      <p:sp>
        <p:nvSpPr>
          <p:cNvPr id="3074" name="Rectangle 2"/>
          <p:cNvSpPr>
            <a:spLocks noGrp="1" noChangeArrowheads="1"/>
          </p:cNvSpPr>
          <p:nvPr>
            <p:ph type="body" idx="1"/>
          </p:nvPr>
        </p:nvSpPr>
        <p:spPr>
          <a:xfrm>
            <a:off x="349250" y="1422400"/>
            <a:ext cx="9461500" cy="6089650"/>
          </a:xfrm>
        </p:spPr>
        <p:txBody>
          <a:bodyPr lIns="0" tIns="0" rIns="0" bIns="0"/>
          <a:lstStyle/>
          <a:p>
            <a:pPr marL="0" indent="0" eaLnBrk="1" hangingPunct="1">
              <a:lnSpc>
                <a:spcPct val="95000"/>
              </a:lnSpc>
              <a:spcBef>
                <a:spcPct val="0"/>
              </a:spcBef>
              <a:buFontTx/>
              <a:buNone/>
              <a:defRPr/>
            </a:pPr>
            <a:r>
              <a:rPr lang="en-US" sz="2900" smtClean="0">
                <a:solidFill>
                  <a:srgbClr val="000000"/>
                </a:solidFill>
                <a:latin typeface="Arial" charset="0"/>
                <a:cs typeface="+mn-cs"/>
              </a:rPr>
              <a:t>1.  Develop a clear understanding of  problem-based learning and clarify vocabulary issues, such as problem vs. project, that often cause confusion</a:t>
            </a:r>
            <a:br>
              <a:rPr lang="en-US" sz="2900" smtClean="0">
                <a:solidFill>
                  <a:srgbClr val="000000"/>
                </a:solidFill>
                <a:latin typeface="Arial" charset="0"/>
                <a:cs typeface="+mn-cs"/>
              </a:rPr>
            </a:br>
            <a:r>
              <a:rPr lang="en-US" sz="2900" smtClean="0">
                <a:solidFill>
                  <a:srgbClr val="000000"/>
                </a:solidFill>
                <a:latin typeface="Arial" charset="0"/>
                <a:cs typeface="+mn-cs"/>
              </a:rPr>
              <a:t>2.  Explore examples of PBL (problem-based learning) integrating technology </a:t>
            </a:r>
            <a:br>
              <a:rPr lang="en-US" sz="2900" smtClean="0">
                <a:solidFill>
                  <a:srgbClr val="000000"/>
                </a:solidFill>
                <a:latin typeface="Arial" charset="0"/>
                <a:cs typeface="+mn-cs"/>
              </a:rPr>
            </a:br>
            <a:r>
              <a:rPr lang="en-US" sz="2900" smtClean="0">
                <a:solidFill>
                  <a:srgbClr val="000000"/>
                </a:solidFill>
                <a:latin typeface="Arial" charset="0"/>
                <a:cs typeface="+mn-cs"/>
              </a:rPr>
              <a:t>3.   Identify and write driving questions for PBL</a:t>
            </a:r>
            <a:br>
              <a:rPr lang="en-US" sz="2900" smtClean="0">
                <a:solidFill>
                  <a:srgbClr val="000000"/>
                </a:solidFill>
                <a:latin typeface="Arial" charset="0"/>
                <a:cs typeface="+mn-cs"/>
              </a:rPr>
            </a:br>
            <a:r>
              <a:rPr lang="en-US" sz="2900" smtClean="0">
                <a:solidFill>
                  <a:srgbClr val="000000"/>
                </a:solidFill>
                <a:latin typeface="Arial" charset="0"/>
                <a:cs typeface="+mn-cs"/>
              </a:rPr>
              <a:t>4.   Identify technology appropriate for a PBL</a:t>
            </a:r>
            <a:br>
              <a:rPr lang="en-US" sz="2900" smtClean="0">
                <a:solidFill>
                  <a:srgbClr val="000000"/>
                </a:solidFill>
                <a:latin typeface="Arial" charset="0"/>
                <a:cs typeface="+mn-cs"/>
              </a:rPr>
            </a:br>
            <a:r>
              <a:rPr lang="en-US" sz="2900" smtClean="0">
                <a:solidFill>
                  <a:srgbClr val="000000"/>
                </a:solidFill>
                <a:latin typeface="Arial" charset="0"/>
                <a:cs typeface="+mn-cs"/>
              </a:rPr>
              <a:t>5.   Design and share the plan for a complete PBL technology integrated lesson</a:t>
            </a:r>
            <a:br>
              <a:rPr lang="en-US" sz="2900" smtClean="0">
                <a:solidFill>
                  <a:srgbClr val="000000"/>
                </a:solidFill>
                <a:latin typeface="Arial" charset="0"/>
                <a:cs typeface="+mn-cs"/>
              </a:rPr>
            </a:br>
            <a:r>
              <a:rPr lang="en-US" sz="2900" smtClean="0">
                <a:solidFill>
                  <a:srgbClr val="000000"/>
                </a:solidFill>
                <a:latin typeface="Arial" charset="0"/>
                <a:cs typeface="+mn-cs"/>
              </a:rPr>
              <a:t>6.    Produce a scoring guide and exemplary student product for the lesson designed</a:t>
            </a:r>
            <a:endParaRPr lang="en-US" smtClean="0">
              <a:cs typeface="+mn-cs"/>
            </a:endParaRPr>
          </a:p>
          <a:p>
            <a:pPr marL="0" indent="0" eaLnBrk="1" hangingPunct="1">
              <a:lnSpc>
                <a:spcPct val="95000"/>
              </a:lnSpc>
              <a:spcBef>
                <a:spcPct val="0"/>
              </a:spcBef>
              <a:buFontTx/>
              <a:buNone/>
              <a:defRPr/>
            </a:pPr>
            <a:r>
              <a:rPr lang="en-US" sz="2900" smtClean="0">
                <a:solidFill>
                  <a:srgbClr val="000000"/>
                </a:solidFill>
                <a:latin typeface="Arial" charset="0"/>
                <a:cs typeface="+mn-cs"/>
              </a:rPr>
              <a:t>7. Ultimately, completion of requirements for ICT Certification</a:t>
            </a:r>
            <a:endParaRPr lang="en-US" smtClean="0">
              <a:cs typeface="+mn-cs"/>
            </a:endParaRPr>
          </a:p>
          <a:p>
            <a:pPr marL="0" indent="0" eaLnBrk="1" hangingPunct="1">
              <a:lnSpc>
                <a:spcPct val="95000"/>
              </a:lnSpc>
              <a:spcBef>
                <a:spcPct val="0"/>
              </a:spcBef>
              <a:buFontTx/>
              <a:buNone/>
              <a:defRPr/>
            </a:pPr>
            <a:endParaRPr lang="en-US" sz="2700" smtClean="0">
              <a:solidFill>
                <a:srgbClr val="000000"/>
              </a:solidFill>
              <a:latin typeface="Arial" charset="0"/>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b="1" smtClean="0">
                <a:solidFill>
                  <a:srgbClr val="000000"/>
                </a:solidFill>
                <a:latin typeface="Trebuchet MS" charset="0"/>
                <a:cs typeface="+mj-cs"/>
              </a:rPr>
              <a:t>Map the Project</a:t>
            </a:r>
          </a:p>
        </p:txBody>
      </p:sp>
      <p:sp>
        <p:nvSpPr>
          <p:cNvPr id="21506" name="Rectangle 2"/>
          <p:cNvSpPr>
            <a:spLocks noGrp="1" noChangeArrowheads="1"/>
          </p:cNvSpPr>
          <p:nvPr>
            <p:ph type="body" idx="1"/>
          </p:nvPr>
        </p:nvSpPr>
        <p:spPr>
          <a:xfrm>
            <a:off x="247650" y="2133600"/>
            <a:ext cx="9664700" cy="5483225"/>
          </a:xfrm>
        </p:spPr>
        <p:txBody>
          <a:bodyPr lIns="0" tIns="0" rIns="0" bIns="0"/>
          <a:lstStyle/>
          <a:p>
            <a:pPr marL="0" indent="0" eaLnBrk="1" hangingPunct="1">
              <a:lnSpc>
                <a:spcPct val="95000"/>
              </a:lnSpc>
              <a:spcBef>
                <a:spcPct val="0"/>
              </a:spcBef>
              <a:buFontTx/>
              <a:buNone/>
              <a:defRPr/>
            </a:pPr>
            <a:r>
              <a:rPr lang="en-US" sz="2700" b="1" dirty="0" smtClean="0">
                <a:solidFill>
                  <a:srgbClr val="000000"/>
                </a:solidFill>
                <a:latin typeface="Arial" charset="0"/>
                <a:cs typeface="+mn-cs"/>
              </a:rPr>
              <a:t> </a:t>
            </a:r>
            <a:endParaRPr lang="en-US" dirty="0" smtClean="0">
              <a:cs typeface="+mn-cs"/>
            </a:endParaRPr>
          </a:p>
          <a:p>
            <a:pPr marL="0" indent="0" eaLnBrk="1" hangingPunct="1">
              <a:lnSpc>
                <a:spcPct val="95000"/>
              </a:lnSpc>
              <a:spcBef>
                <a:spcPct val="0"/>
              </a:spcBef>
              <a:buFontTx/>
              <a:buNone/>
              <a:defRPr/>
            </a:pPr>
            <a:r>
              <a:rPr lang="en-US" sz="2700" b="1" dirty="0" smtClean="0">
                <a:solidFill>
                  <a:srgbClr val="000000"/>
                </a:solidFill>
                <a:latin typeface="Arial" charset="0"/>
                <a:cs typeface="+mn-cs"/>
              </a:rPr>
              <a:t>Key Steps in Successful Project Planning</a:t>
            </a:r>
            <a:endParaRPr lang="en-US" dirty="0" smtClean="0">
              <a:cs typeface="+mn-cs"/>
            </a:endParaRPr>
          </a:p>
          <a:p>
            <a:pPr marL="457200" lvl="1" indent="-342900" eaLnBrk="1" hangingPunct="1">
              <a:lnSpc>
                <a:spcPct val="95000"/>
              </a:lnSpc>
              <a:spcBef>
                <a:spcPct val="0"/>
              </a:spcBef>
              <a:buClr>
                <a:srgbClr val="000000"/>
              </a:buClr>
              <a:buFontTx/>
              <a:buChar char="•"/>
              <a:defRPr/>
            </a:pPr>
            <a:r>
              <a:rPr lang="en-US" sz="2700" b="1" dirty="0" smtClean="0">
                <a:solidFill>
                  <a:srgbClr val="000000"/>
                </a:solidFill>
                <a:latin typeface="Arial" charset="0"/>
              </a:rPr>
              <a:t>Organize Tasks and Activities</a:t>
            </a:r>
            <a:endParaRPr lang="en-US" dirty="0" smtClean="0"/>
          </a:p>
          <a:p>
            <a:pPr marL="457200" lvl="1" indent="-342900" eaLnBrk="1" hangingPunct="1">
              <a:lnSpc>
                <a:spcPct val="95000"/>
              </a:lnSpc>
              <a:spcBef>
                <a:spcPct val="0"/>
              </a:spcBef>
              <a:buClr>
                <a:srgbClr val="000000"/>
              </a:buClr>
              <a:buFontTx/>
              <a:buChar char="•"/>
              <a:defRPr/>
            </a:pPr>
            <a:r>
              <a:rPr lang="en-US" sz="2700" b="1" dirty="0" smtClean="0">
                <a:solidFill>
                  <a:srgbClr val="000000"/>
                </a:solidFill>
                <a:latin typeface="Arial" charset="0"/>
              </a:rPr>
              <a:t>Decide How to Launch the Project</a:t>
            </a:r>
            <a:endParaRPr lang="en-US" dirty="0" smtClean="0"/>
          </a:p>
          <a:p>
            <a:pPr marL="457200" lvl="1" indent="-342900" eaLnBrk="1" hangingPunct="1">
              <a:lnSpc>
                <a:spcPct val="95000"/>
              </a:lnSpc>
              <a:spcBef>
                <a:spcPct val="0"/>
              </a:spcBef>
              <a:buClr>
                <a:srgbClr val="000000"/>
              </a:buClr>
              <a:buFontTx/>
              <a:buChar char="•"/>
              <a:defRPr/>
            </a:pPr>
            <a:r>
              <a:rPr lang="en-US" sz="2700" b="1" dirty="0" smtClean="0">
                <a:solidFill>
                  <a:srgbClr val="000000"/>
                </a:solidFill>
                <a:latin typeface="Arial" charset="0"/>
              </a:rPr>
              <a:t>Gather Resources</a:t>
            </a:r>
            <a:endParaRPr lang="en-US" dirty="0" smtClean="0"/>
          </a:p>
          <a:p>
            <a:pPr marL="457200" lvl="1" indent="-342900" eaLnBrk="1" hangingPunct="1">
              <a:lnSpc>
                <a:spcPct val="95000"/>
              </a:lnSpc>
              <a:spcBef>
                <a:spcPct val="0"/>
              </a:spcBef>
              <a:buClr>
                <a:srgbClr val="000000"/>
              </a:buClr>
              <a:buFontTx/>
              <a:buChar char="•"/>
              <a:defRPr/>
            </a:pPr>
            <a:r>
              <a:rPr lang="en-US" sz="2700" b="1" dirty="0" smtClean="0">
                <a:solidFill>
                  <a:srgbClr val="000000"/>
                </a:solidFill>
                <a:latin typeface="Arial" charset="0"/>
              </a:rPr>
              <a:t>Draw a "Storyboard"</a:t>
            </a:r>
            <a:endParaRPr lang="en-US" dirty="0" smtClean="0"/>
          </a:p>
          <a:p>
            <a:pPr marL="0" indent="0" eaLnBrk="1" hangingPunct="1">
              <a:lnSpc>
                <a:spcPct val="95000"/>
              </a:lnSpc>
              <a:spcBef>
                <a:spcPct val="0"/>
              </a:spcBef>
              <a:buFontTx/>
              <a:buNone/>
              <a:defRPr/>
            </a:pPr>
            <a:r>
              <a:rPr lang="en-US" sz="1600" dirty="0" smtClean="0">
                <a:solidFill>
                  <a:srgbClr val="000000"/>
                </a:solidFill>
                <a:latin typeface="Arial" charset="0"/>
                <a:cs typeface="+mn-cs"/>
              </a:rPr>
              <a:t>Planning Form  </a:t>
            </a:r>
            <a:r>
              <a:rPr lang="en-US" sz="1600" b="1" dirty="0" smtClean="0">
                <a:solidFill>
                  <a:srgbClr val="000000"/>
                </a:solidFill>
                <a:latin typeface="Arial" charset="0"/>
                <a:cs typeface="+mn-cs"/>
              </a:rPr>
              <a:t> </a:t>
            </a:r>
            <a:r>
              <a:rPr lang="en-US" sz="1600" b="1" u="sng" dirty="0" smtClean="0">
                <a:solidFill>
                  <a:srgbClr val="7799CC"/>
                </a:solidFill>
                <a:latin typeface="Arial" charset="0"/>
                <a:cs typeface="+mn-cs"/>
                <a:hlinkClick r:id="rId2"/>
              </a:rPr>
              <a:t>http://pbl-online.org/ProjectPlanning/PlanningForm.htm</a:t>
            </a:r>
            <a:endParaRPr lang="en-US" dirty="0" smtClean="0">
              <a:cs typeface="+mn-cs"/>
            </a:endParaRPr>
          </a:p>
          <a:p>
            <a:pPr marL="0" indent="0" eaLnBrk="1" hangingPunct="1">
              <a:lnSpc>
                <a:spcPct val="95000"/>
              </a:lnSpc>
              <a:spcBef>
                <a:spcPct val="0"/>
              </a:spcBef>
              <a:buFontTx/>
              <a:buNone/>
              <a:defRPr/>
            </a:pPr>
            <a:r>
              <a:rPr lang="en-US" sz="1600" dirty="0" smtClean="0">
                <a:solidFill>
                  <a:srgbClr val="000000"/>
                </a:solidFill>
                <a:latin typeface="Arial" charset="0"/>
                <a:cs typeface="+mn-cs"/>
              </a:rPr>
              <a:t>Organize Tasks and Activities  </a:t>
            </a:r>
            <a:r>
              <a:rPr lang="en-US" sz="1600" u="sng" dirty="0" smtClean="0">
                <a:solidFill>
                  <a:srgbClr val="7799CC"/>
                </a:solidFill>
                <a:latin typeface="Arial" charset="0"/>
                <a:cs typeface="+mn-cs"/>
                <a:hlinkClick r:id="rId3"/>
              </a:rPr>
              <a:t>http://pbl-online.org/Map/mapexplore/mapexplore1.html</a:t>
            </a:r>
            <a:r>
              <a:rPr lang="en-US" sz="1600" dirty="0" smtClean="0">
                <a:solidFill>
                  <a:srgbClr val="000000"/>
                </a:solidFill>
                <a:latin typeface="Arial" charset="0"/>
                <a:cs typeface="+mn-cs"/>
              </a:rPr>
              <a:t> </a:t>
            </a:r>
            <a:endParaRPr lang="en-US" dirty="0" smtClean="0">
              <a:cs typeface="+mn-cs"/>
            </a:endParaRPr>
          </a:p>
          <a:p>
            <a:pPr marL="0" indent="0" eaLnBrk="1" hangingPunct="1">
              <a:lnSpc>
                <a:spcPct val="95000"/>
              </a:lnSpc>
              <a:spcBef>
                <a:spcPct val="0"/>
              </a:spcBef>
              <a:buFontTx/>
              <a:buNone/>
              <a:defRPr/>
            </a:pPr>
            <a:r>
              <a:rPr lang="en-US" sz="1600" dirty="0" smtClean="0">
                <a:solidFill>
                  <a:srgbClr val="000000"/>
                </a:solidFill>
                <a:latin typeface="Arial" charset="0"/>
                <a:cs typeface="+mn-cs"/>
              </a:rPr>
              <a:t>Launch the Project</a:t>
            </a:r>
            <a:r>
              <a:rPr lang="en-US" sz="1600" u="sng" dirty="0" smtClean="0">
                <a:solidFill>
                  <a:srgbClr val="7799CC"/>
                </a:solidFill>
                <a:latin typeface="Arial" charset="0"/>
                <a:cs typeface="+mn-cs"/>
                <a:hlinkClick r:id="rId4"/>
              </a:rPr>
              <a:t> </a:t>
            </a:r>
            <a:r>
              <a:rPr lang="en-US" sz="1600" u="sng" dirty="0" smtClean="0">
                <a:solidFill>
                  <a:srgbClr val="7799CC"/>
                </a:solidFill>
                <a:latin typeface="Arial" charset="0"/>
                <a:cs typeface="+mn-cs"/>
                <a:hlinkClick r:id="rId5"/>
              </a:rPr>
              <a:t>http://pbl-online.org/Map/mapexplore/mapexplore2.html</a:t>
            </a:r>
            <a:endParaRPr lang="en-US" dirty="0" smtClean="0">
              <a:cs typeface="+mn-cs"/>
            </a:endParaRPr>
          </a:p>
          <a:p>
            <a:pPr marL="0" indent="0" eaLnBrk="1" hangingPunct="1">
              <a:lnSpc>
                <a:spcPct val="95000"/>
              </a:lnSpc>
              <a:spcBef>
                <a:spcPct val="0"/>
              </a:spcBef>
              <a:buFontTx/>
              <a:buNone/>
              <a:defRPr/>
            </a:pPr>
            <a:r>
              <a:rPr lang="en-US" sz="1600" dirty="0" smtClean="0">
                <a:solidFill>
                  <a:srgbClr val="000000"/>
                </a:solidFill>
                <a:latin typeface="Arial" charset="0"/>
                <a:cs typeface="+mn-cs"/>
              </a:rPr>
              <a:t>Gather the Resources  </a:t>
            </a:r>
            <a:r>
              <a:rPr lang="en-US" sz="1600" u="sng" dirty="0" smtClean="0">
                <a:solidFill>
                  <a:srgbClr val="7799CC"/>
                </a:solidFill>
                <a:latin typeface="Arial" charset="0"/>
                <a:cs typeface="+mn-cs"/>
                <a:hlinkClick r:id="rId6"/>
              </a:rPr>
              <a:t>http://pbl-online.org/Map/mapexplore/mapexplore3.html</a:t>
            </a:r>
            <a:endParaRPr lang="en-US" dirty="0" smtClean="0">
              <a:cs typeface="+mn-cs"/>
            </a:endParaRPr>
          </a:p>
          <a:p>
            <a:pPr marL="0" indent="0" eaLnBrk="1" hangingPunct="1">
              <a:lnSpc>
                <a:spcPct val="95000"/>
              </a:lnSpc>
              <a:spcBef>
                <a:spcPct val="0"/>
              </a:spcBef>
              <a:buFontTx/>
              <a:buNone/>
              <a:defRPr/>
            </a:pPr>
            <a:r>
              <a:rPr lang="en-US" sz="1600" dirty="0" smtClean="0">
                <a:solidFill>
                  <a:srgbClr val="000000"/>
                </a:solidFill>
                <a:latin typeface="Arial" charset="0"/>
                <a:cs typeface="+mn-cs"/>
              </a:rPr>
              <a:t>Draw a Storyboard </a:t>
            </a:r>
            <a:r>
              <a:rPr lang="en-US" sz="1600" u="sng" dirty="0" smtClean="0">
                <a:solidFill>
                  <a:srgbClr val="7799CC"/>
                </a:solidFill>
                <a:latin typeface="Arial" charset="0"/>
                <a:cs typeface="+mn-cs"/>
                <a:hlinkClick r:id="rId4"/>
              </a:rPr>
              <a:t>http://pbl-online.org/Map/mapexplore/mapexplore4.html  </a:t>
            </a:r>
            <a:endParaRPr lang="en-US" dirty="0" smtClean="0">
              <a:cs typeface="+mn-cs"/>
            </a:endParaRPr>
          </a:p>
          <a:p>
            <a:pPr marL="0" indent="0" eaLnBrk="1" hangingPunct="1">
              <a:lnSpc>
                <a:spcPct val="95000"/>
              </a:lnSpc>
              <a:spcBef>
                <a:spcPct val="0"/>
              </a:spcBef>
              <a:buFontTx/>
              <a:buNone/>
              <a:defRPr/>
            </a:pPr>
            <a:r>
              <a:rPr lang="en-US" sz="1600" dirty="0" smtClean="0">
                <a:solidFill>
                  <a:srgbClr val="000000"/>
                </a:solidFill>
                <a:latin typeface="Arial" charset="0"/>
                <a:cs typeface="+mn-cs"/>
              </a:rPr>
              <a:t>Practice </a:t>
            </a:r>
            <a:r>
              <a:rPr lang="en-US" sz="1600" u="sng" dirty="0" smtClean="0">
                <a:solidFill>
                  <a:srgbClr val="7799CC"/>
                </a:solidFill>
                <a:latin typeface="Arial" charset="0"/>
                <a:cs typeface="+mn-cs"/>
                <a:hlinkClick r:id="rId7"/>
              </a:rPr>
              <a:t>http://pbl-online.org/Map/Practice/practice1.html </a:t>
            </a:r>
            <a:endParaRPr lang="en-US" dirty="0" smtClean="0">
              <a:cs typeface="+mn-cs"/>
            </a:endParaRPr>
          </a:p>
          <a:p>
            <a:pPr marL="0" indent="0" eaLnBrk="1" hangingPunct="1">
              <a:lnSpc>
                <a:spcPct val="95000"/>
              </a:lnSpc>
              <a:spcBef>
                <a:spcPct val="0"/>
              </a:spcBef>
              <a:buFontTx/>
              <a:buNone/>
              <a:defRPr/>
            </a:pPr>
            <a:endParaRPr lang="en-US" sz="1600" dirty="0" smtClean="0">
              <a:solidFill>
                <a:srgbClr val="000000"/>
              </a:solidFill>
              <a:latin typeface="Arial" charset="0"/>
              <a:cs typeface="+mn-cs"/>
            </a:endParaRPr>
          </a:p>
          <a:p>
            <a:pPr marL="0" indent="0" eaLnBrk="1" hangingPunct="1">
              <a:lnSpc>
                <a:spcPct val="95000"/>
              </a:lnSpc>
              <a:spcBef>
                <a:spcPct val="0"/>
              </a:spcBef>
              <a:buFontTx/>
              <a:buNone/>
              <a:defRPr/>
            </a:pPr>
            <a:endParaRPr lang="en-US" sz="1600" b="1" dirty="0" smtClean="0">
              <a:solidFill>
                <a:srgbClr val="000000"/>
              </a:solidFill>
              <a:latin typeface="Arial" charset="0"/>
              <a:cs typeface="+mn-cs"/>
            </a:endParaRPr>
          </a:p>
        </p:txBody>
      </p:sp>
      <p:pic>
        <p:nvPicPr>
          <p:cNvPr id="21507"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97600" y="304800"/>
            <a:ext cx="3487738" cy="226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b="1" smtClean="0">
                <a:solidFill>
                  <a:srgbClr val="000000"/>
                </a:solidFill>
                <a:latin typeface="Trebuchet MS" charset="0"/>
                <a:cs typeface="+mj-cs"/>
              </a:rPr>
              <a:t>Manage the Process</a:t>
            </a:r>
          </a:p>
        </p:txBody>
      </p:sp>
      <p:sp>
        <p:nvSpPr>
          <p:cNvPr id="22530" name="Rectangle 2"/>
          <p:cNvSpPr>
            <a:spLocks noGrp="1" noChangeArrowheads="1"/>
          </p:cNvSpPr>
          <p:nvPr>
            <p:ph type="body" idx="1"/>
          </p:nvPr>
        </p:nvSpPr>
        <p:spPr>
          <a:xfrm>
            <a:off x="146050" y="2540000"/>
            <a:ext cx="9664700" cy="5483225"/>
          </a:xfrm>
        </p:spPr>
        <p:txBody>
          <a:bodyPr lIns="0" tIns="0" rIns="0" bIns="0"/>
          <a:lstStyle/>
          <a:p>
            <a:pPr marL="0" indent="0" eaLnBrk="1" hangingPunct="1">
              <a:lnSpc>
                <a:spcPct val="95000"/>
              </a:lnSpc>
              <a:spcBef>
                <a:spcPct val="0"/>
              </a:spcBef>
              <a:buFontTx/>
              <a:buNone/>
              <a:defRPr/>
            </a:pPr>
            <a:r>
              <a:rPr lang="en-US" sz="2700" b="1" dirty="0" smtClean="0">
                <a:solidFill>
                  <a:srgbClr val="000000"/>
                </a:solidFill>
                <a:latin typeface="Arial" charset="0"/>
                <a:cs typeface="+mn-cs"/>
              </a:rPr>
              <a:t>Key Steps in Managing Projects </a:t>
            </a:r>
            <a:endParaRPr lang="en-US" dirty="0" smtClean="0">
              <a:cs typeface="+mn-cs"/>
            </a:endParaRPr>
          </a:p>
          <a:p>
            <a:pPr marL="457200" lvl="1" indent="-342900" eaLnBrk="1" hangingPunct="1">
              <a:lnSpc>
                <a:spcPct val="95000"/>
              </a:lnSpc>
              <a:spcBef>
                <a:spcPct val="0"/>
              </a:spcBef>
              <a:buClr>
                <a:srgbClr val="000000"/>
              </a:buClr>
              <a:buFontTx/>
              <a:buChar char="•"/>
              <a:defRPr/>
            </a:pPr>
            <a:r>
              <a:rPr lang="en-US" sz="2700" dirty="0" smtClean="0">
                <a:solidFill>
                  <a:srgbClr val="000000"/>
                </a:solidFill>
                <a:latin typeface="Arial" charset="0"/>
              </a:rPr>
              <a:t>Share Project Goals with Students</a:t>
            </a:r>
            <a:endParaRPr lang="en-US" dirty="0" smtClean="0"/>
          </a:p>
          <a:p>
            <a:pPr marL="457200" lvl="1" indent="-342900" eaLnBrk="1" hangingPunct="1">
              <a:lnSpc>
                <a:spcPct val="95000"/>
              </a:lnSpc>
              <a:spcBef>
                <a:spcPct val="0"/>
              </a:spcBef>
              <a:buClr>
                <a:srgbClr val="000000"/>
              </a:buClr>
              <a:buFontTx/>
              <a:buChar char="•"/>
              <a:defRPr/>
            </a:pPr>
            <a:r>
              <a:rPr lang="en-US" sz="2700" dirty="0" smtClean="0">
                <a:solidFill>
                  <a:srgbClr val="000000"/>
                </a:solidFill>
                <a:latin typeface="Arial" charset="0"/>
              </a:rPr>
              <a:t>Use Problem-Solving Tools</a:t>
            </a:r>
            <a:endParaRPr lang="en-US" dirty="0" smtClean="0"/>
          </a:p>
          <a:p>
            <a:pPr marL="457200" lvl="1" indent="-342900" eaLnBrk="1" hangingPunct="1">
              <a:lnSpc>
                <a:spcPct val="95000"/>
              </a:lnSpc>
              <a:spcBef>
                <a:spcPct val="0"/>
              </a:spcBef>
              <a:buClr>
                <a:srgbClr val="000000"/>
              </a:buClr>
              <a:buFontTx/>
              <a:buChar char="•"/>
              <a:defRPr/>
            </a:pPr>
            <a:r>
              <a:rPr lang="en-US" sz="2700" dirty="0" smtClean="0">
                <a:solidFill>
                  <a:srgbClr val="000000"/>
                </a:solidFill>
                <a:latin typeface="Arial" charset="0"/>
              </a:rPr>
              <a:t>Use Checkpoints and Milestones</a:t>
            </a:r>
            <a:endParaRPr lang="en-US" dirty="0" smtClean="0"/>
          </a:p>
          <a:p>
            <a:pPr marL="457200" lvl="1" indent="-342900" eaLnBrk="1" hangingPunct="1">
              <a:lnSpc>
                <a:spcPct val="95000"/>
              </a:lnSpc>
              <a:spcBef>
                <a:spcPct val="0"/>
              </a:spcBef>
              <a:buClr>
                <a:srgbClr val="000000"/>
              </a:buClr>
              <a:buFontTx/>
              <a:buChar char="•"/>
              <a:defRPr/>
            </a:pPr>
            <a:r>
              <a:rPr lang="en-US" sz="2700" dirty="0" smtClean="0">
                <a:solidFill>
                  <a:srgbClr val="000000"/>
                </a:solidFill>
                <a:latin typeface="Arial" charset="0"/>
              </a:rPr>
              <a:t>Plan for Evaluation and Reflection </a:t>
            </a:r>
            <a:endParaRPr lang="en-US" dirty="0" smtClean="0"/>
          </a:p>
          <a:p>
            <a:pPr marL="0" indent="0" eaLnBrk="1" hangingPunct="1">
              <a:lnSpc>
                <a:spcPct val="95000"/>
              </a:lnSpc>
              <a:spcBef>
                <a:spcPct val="0"/>
              </a:spcBef>
              <a:buFontTx/>
              <a:buNone/>
              <a:defRPr/>
            </a:pPr>
            <a:r>
              <a:rPr lang="en-US" sz="2700" dirty="0" smtClean="0">
                <a:solidFill>
                  <a:srgbClr val="000000"/>
                </a:solidFill>
                <a:latin typeface="Arial" charset="0"/>
                <a:cs typeface="+mn-cs"/>
              </a:rPr>
              <a:t> </a:t>
            </a:r>
            <a:endParaRPr lang="en-US" dirty="0" smtClean="0">
              <a:cs typeface="+mn-cs"/>
            </a:endParaRPr>
          </a:p>
          <a:p>
            <a:pPr marL="0" indent="0" eaLnBrk="1" hangingPunct="1">
              <a:lnSpc>
                <a:spcPct val="95000"/>
              </a:lnSpc>
              <a:spcBef>
                <a:spcPct val="0"/>
              </a:spcBef>
              <a:buFontTx/>
              <a:buNone/>
              <a:defRPr/>
            </a:pPr>
            <a:r>
              <a:rPr lang="en-US" sz="1600" dirty="0" smtClean="0">
                <a:solidFill>
                  <a:srgbClr val="000000"/>
                </a:solidFill>
                <a:latin typeface="Arial" charset="0"/>
                <a:cs typeface="+mn-cs"/>
              </a:rPr>
              <a:t>Overview and Example</a:t>
            </a:r>
            <a:r>
              <a:rPr lang="en-US" sz="1600" u="sng" dirty="0" smtClean="0">
                <a:solidFill>
                  <a:srgbClr val="7799CC"/>
                </a:solidFill>
                <a:latin typeface="Arial" charset="0"/>
                <a:cs typeface="+mn-cs"/>
                <a:hlinkClick r:id="rId2"/>
              </a:rPr>
              <a:t> http://pbl-online.org/ManagetheProject/projectoverview/projectoverview.html</a:t>
            </a:r>
            <a:endParaRPr lang="en-US" dirty="0" smtClean="0">
              <a:cs typeface="+mn-cs"/>
            </a:endParaRPr>
          </a:p>
          <a:p>
            <a:pPr marL="0" indent="0" eaLnBrk="1" hangingPunct="1">
              <a:lnSpc>
                <a:spcPct val="95000"/>
              </a:lnSpc>
              <a:spcBef>
                <a:spcPct val="0"/>
              </a:spcBef>
              <a:buFontTx/>
              <a:buNone/>
              <a:defRPr/>
            </a:pPr>
            <a:r>
              <a:rPr lang="en-US" sz="1600" dirty="0" smtClean="0">
                <a:solidFill>
                  <a:srgbClr val="000000"/>
                </a:solidFill>
                <a:latin typeface="Arial" charset="0"/>
                <a:cs typeface="+mn-cs"/>
              </a:rPr>
              <a:t>Project Management </a:t>
            </a:r>
            <a:r>
              <a:rPr lang="en-US" sz="1600" dirty="0" smtClean="0">
                <a:solidFill>
                  <a:srgbClr val="000000"/>
                </a:solidFill>
                <a:latin typeface="Arial" charset="0"/>
                <a:cs typeface="+mn-cs"/>
                <a:hlinkClick r:id="rId2"/>
              </a:rPr>
              <a:t>Tools </a:t>
            </a:r>
            <a:r>
              <a:rPr lang="en-US" sz="1600" u="sng" dirty="0" smtClean="0">
                <a:solidFill>
                  <a:srgbClr val="7799CC"/>
                </a:solidFill>
                <a:latin typeface="Arial" charset="0"/>
                <a:cs typeface="+mn-cs"/>
                <a:hlinkClick r:id="rId2"/>
              </a:rPr>
              <a:t>http://pbl-online.org/ManagetheProject/projectoverview/projectoverview.html</a:t>
            </a:r>
            <a:endParaRPr lang="en-US" dirty="0" smtClean="0">
              <a:cs typeface="+mn-cs"/>
            </a:endParaRPr>
          </a:p>
          <a:p>
            <a:pPr marL="0" indent="0" eaLnBrk="1" hangingPunct="1">
              <a:lnSpc>
                <a:spcPct val="95000"/>
              </a:lnSpc>
              <a:spcBef>
                <a:spcPct val="0"/>
              </a:spcBef>
              <a:buFontTx/>
              <a:buNone/>
              <a:defRPr/>
            </a:pPr>
            <a:r>
              <a:rPr lang="en-US" sz="1600" dirty="0" smtClean="0">
                <a:solidFill>
                  <a:srgbClr val="000000"/>
                </a:solidFill>
                <a:latin typeface="Arial" charset="0"/>
                <a:cs typeface="+mn-cs"/>
              </a:rPr>
              <a:t>Using Problem-Solving Tools </a:t>
            </a:r>
            <a:r>
              <a:rPr lang="en-US" sz="1600" u="sng" dirty="0" smtClean="0">
                <a:solidFill>
                  <a:srgbClr val="7799CC"/>
                </a:solidFill>
                <a:latin typeface="Arial" charset="0"/>
                <a:cs typeface="+mn-cs"/>
                <a:hlinkClick r:id="rId3"/>
              </a:rPr>
              <a:t>http://pbl-online.org/ManagetheProject/projectexplore/projectexplore3.html</a:t>
            </a:r>
            <a:r>
              <a:rPr lang="en-US" sz="1600" dirty="0" smtClean="0">
                <a:solidFill>
                  <a:srgbClr val="000000"/>
                </a:solidFill>
                <a:latin typeface="Arial" charset="0"/>
                <a:cs typeface="+mn-cs"/>
              </a:rPr>
              <a:t/>
            </a:r>
            <a:br>
              <a:rPr lang="en-US" sz="1600" dirty="0" smtClean="0">
                <a:solidFill>
                  <a:srgbClr val="000000"/>
                </a:solidFill>
                <a:latin typeface="Arial" charset="0"/>
                <a:cs typeface="+mn-cs"/>
              </a:rPr>
            </a:br>
            <a:r>
              <a:rPr lang="en-US" sz="1600" dirty="0" smtClean="0">
                <a:solidFill>
                  <a:srgbClr val="000000"/>
                </a:solidFill>
                <a:latin typeface="Arial" charset="0"/>
                <a:cs typeface="+mn-cs"/>
              </a:rPr>
              <a:t>Using Checkpoints and Milestones </a:t>
            </a:r>
            <a:r>
              <a:rPr lang="en-US" sz="1600" u="sng" dirty="0" smtClean="0">
                <a:solidFill>
                  <a:srgbClr val="7799CC"/>
                </a:solidFill>
                <a:latin typeface="Arial" charset="0"/>
                <a:cs typeface="+mn-cs"/>
                <a:hlinkClick r:id="rId4"/>
              </a:rPr>
              <a:t>http://pbl-online.org/ManagetheProject/projectexplore/projectexplore4.html</a:t>
            </a:r>
            <a:endParaRPr lang="en-US" dirty="0" smtClean="0">
              <a:cs typeface="+mn-cs"/>
            </a:endParaRPr>
          </a:p>
          <a:p>
            <a:pPr marL="0" indent="0" eaLnBrk="1" hangingPunct="1">
              <a:lnSpc>
                <a:spcPct val="95000"/>
              </a:lnSpc>
              <a:spcBef>
                <a:spcPct val="0"/>
              </a:spcBef>
              <a:buFontTx/>
              <a:buNone/>
              <a:defRPr/>
            </a:pPr>
            <a:r>
              <a:rPr lang="en-US" sz="1600" dirty="0" smtClean="0">
                <a:solidFill>
                  <a:srgbClr val="000000"/>
                </a:solidFill>
                <a:latin typeface="Arial" charset="0"/>
                <a:cs typeface="+mn-cs"/>
              </a:rPr>
              <a:t>Kinds of Checkpoints and Milestones </a:t>
            </a:r>
            <a:r>
              <a:rPr lang="en-US" sz="1600" u="sng" dirty="0" smtClean="0">
                <a:solidFill>
                  <a:srgbClr val="7799CC"/>
                </a:solidFill>
                <a:latin typeface="Arial" charset="0"/>
                <a:cs typeface="+mn-cs"/>
                <a:hlinkClick r:id="rId5"/>
              </a:rPr>
              <a:t>http://pbl-online.org/ManagetheProject/projectexplore/projectexplore4Charts/progresscheck.htm</a:t>
            </a:r>
            <a:endParaRPr lang="en-US" sz="1600" u="sng" dirty="0" smtClean="0">
              <a:solidFill>
                <a:srgbClr val="7799CC"/>
              </a:solidFill>
              <a:latin typeface="Arial" charset="0"/>
              <a:cs typeface="+mn-cs"/>
            </a:endParaRPr>
          </a:p>
        </p:txBody>
      </p:sp>
      <p:pic>
        <p:nvPicPr>
          <p:cNvPr id="22531"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89600" y="304800"/>
            <a:ext cx="409575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smtClean="0">
                <a:solidFill>
                  <a:srgbClr val="000000"/>
                </a:solidFill>
                <a:latin typeface="Trebuchet MS" charset="0"/>
                <a:cs typeface="+mj-cs"/>
              </a:rPr>
              <a:t>Problem Based Learning</a:t>
            </a:r>
          </a:p>
        </p:txBody>
      </p:sp>
      <p:sp>
        <p:nvSpPr>
          <p:cNvPr id="23554" name="Rectangle 2"/>
          <p:cNvSpPr>
            <a:spLocks noGrp="1" noChangeArrowheads="1"/>
          </p:cNvSpPr>
          <p:nvPr>
            <p:ph type="body" idx="1"/>
          </p:nvPr>
        </p:nvSpPr>
        <p:spPr>
          <a:xfrm>
            <a:off x="247650" y="1422400"/>
            <a:ext cx="9671050" cy="6942138"/>
          </a:xfrm>
        </p:spPr>
        <p:txBody>
          <a:bodyPr lIns="0" tIns="0" rIns="0" bIns="0"/>
          <a:lstStyle/>
          <a:p>
            <a:pPr marL="0" indent="0" eaLnBrk="1" hangingPunct="1">
              <a:lnSpc>
                <a:spcPct val="95000"/>
              </a:lnSpc>
              <a:spcBef>
                <a:spcPct val="0"/>
              </a:spcBef>
              <a:buFontTx/>
              <a:buNone/>
              <a:defRPr/>
            </a:pPr>
            <a:r>
              <a:rPr lang="en-US" sz="2700" dirty="0" smtClean="0">
                <a:solidFill>
                  <a:srgbClr val="000000"/>
                </a:solidFill>
                <a:latin typeface="Arial" charset="0"/>
                <a:cs typeface="+mn-cs"/>
              </a:rPr>
              <a:t> Let's tie it all together and develop a clear understanding of what Problem Based Learning is</a:t>
            </a:r>
            <a:endParaRPr lang="en-US" dirty="0" smtClean="0">
              <a:cs typeface="+mn-cs"/>
            </a:endParaRPr>
          </a:p>
          <a:p>
            <a:pPr marL="0" indent="0" eaLnBrk="1" hangingPunct="1">
              <a:lnSpc>
                <a:spcPct val="95000"/>
              </a:lnSpc>
              <a:spcBef>
                <a:spcPct val="0"/>
              </a:spcBef>
              <a:buFontTx/>
              <a:buNone/>
              <a:defRPr/>
            </a:pPr>
            <a:r>
              <a:rPr lang="en-US" sz="2700" u="sng" dirty="0" smtClean="0">
                <a:solidFill>
                  <a:srgbClr val="7799CC"/>
                </a:solidFill>
                <a:latin typeface="Arial" charset="0"/>
                <a:cs typeface="+mn-cs"/>
                <a:hlinkClick r:id="rId2"/>
              </a:rPr>
              <a:t>http://www.pbl.uci.edu/whatispbl.html</a:t>
            </a:r>
            <a:endParaRPr lang="en-US" dirty="0" smtClean="0">
              <a:cs typeface="+mn-cs"/>
            </a:endParaRPr>
          </a:p>
          <a:p>
            <a:pPr marL="0" indent="0" eaLnBrk="1" hangingPunct="1">
              <a:lnSpc>
                <a:spcPct val="95000"/>
              </a:lnSpc>
              <a:spcBef>
                <a:spcPct val="0"/>
              </a:spcBef>
              <a:buFontTx/>
              <a:buNone/>
              <a:defRPr/>
            </a:pPr>
            <a:r>
              <a:rPr lang="en-US" sz="2700" dirty="0" smtClean="0">
                <a:solidFill>
                  <a:srgbClr val="000000"/>
                </a:solidFill>
                <a:latin typeface="Arial" charset="0"/>
                <a:cs typeface="+mn-cs"/>
              </a:rPr>
              <a:t> </a:t>
            </a:r>
            <a:endParaRPr lang="en-US" dirty="0" smtClean="0">
              <a:cs typeface="+mn-cs"/>
            </a:endParaRPr>
          </a:p>
          <a:p>
            <a:pPr marL="457200" lvl="1" indent="-342900" eaLnBrk="1" hangingPunct="1">
              <a:lnSpc>
                <a:spcPct val="95000"/>
              </a:lnSpc>
              <a:spcBef>
                <a:spcPct val="0"/>
              </a:spcBef>
              <a:buClr>
                <a:srgbClr val="000000"/>
              </a:buClr>
              <a:buFontTx/>
              <a:buChar char="•"/>
              <a:defRPr/>
            </a:pPr>
            <a:r>
              <a:rPr lang="en-US" sz="2700" b="1" dirty="0" smtClean="0">
                <a:solidFill>
                  <a:srgbClr val="000000"/>
                </a:solidFill>
                <a:latin typeface="Arial" charset="0"/>
              </a:rPr>
              <a:t>PBL is a learner-centered educational method</a:t>
            </a:r>
            <a:endParaRPr lang="en-US" dirty="0" smtClean="0"/>
          </a:p>
          <a:p>
            <a:pPr marL="457200" lvl="1" indent="-342900" eaLnBrk="1" hangingPunct="1">
              <a:lnSpc>
                <a:spcPct val="95000"/>
              </a:lnSpc>
              <a:spcBef>
                <a:spcPct val="0"/>
              </a:spcBef>
              <a:buClr>
                <a:srgbClr val="000000"/>
              </a:buClr>
              <a:buFontTx/>
              <a:buChar char="•"/>
              <a:defRPr/>
            </a:pPr>
            <a:r>
              <a:rPr lang="en-US" sz="2700" b="1" dirty="0" smtClean="0">
                <a:solidFill>
                  <a:srgbClr val="000000"/>
                </a:solidFill>
                <a:latin typeface="Arial" charset="0"/>
              </a:rPr>
              <a:t>PBL is based on real world problems</a:t>
            </a:r>
            <a:endParaRPr lang="en-US" dirty="0" smtClean="0"/>
          </a:p>
          <a:p>
            <a:pPr marL="457200" lvl="1" indent="-342900" eaLnBrk="1" hangingPunct="1">
              <a:lnSpc>
                <a:spcPct val="95000"/>
              </a:lnSpc>
              <a:spcBef>
                <a:spcPct val="0"/>
              </a:spcBef>
              <a:buClr>
                <a:srgbClr val="000000"/>
              </a:buClr>
              <a:buFontTx/>
              <a:buChar char="•"/>
              <a:defRPr/>
            </a:pPr>
            <a:r>
              <a:rPr lang="en-US" sz="2700" b="1" dirty="0" smtClean="0">
                <a:solidFill>
                  <a:srgbClr val="000000"/>
                </a:solidFill>
                <a:latin typeface="Arial" charset="0"/>
              </a:rPr>
              <a:t>The PBL learning process</a:t>
            </a:r>
            <a:endParaRPr lang="en-US" dirty="0" smtClean="0"/>
          </a:p>
          <a:p>
            <a:pPr marL="857250" lvl="2" indent="-285750" eaLnBrk="1" hangingPunct="1">
              <a:lnSpc>
                <a:spcPct val="95000"/>
              </a:lnSpc>
              <a:spcBef>
                <a:spcPct val="0"/>
              </a:spcBef>
              <a:buClr>
                <a:srgbClr val="000000"/>
              </a:buClr>
              <a:buSzPct val="80000"/>
              <a:buFont typeface="Courier New" charset="0"/>
              <a:buChar char="o"/>
              <a:defRPr/>
            </a:pPr>
            <a:r>
              <a:rPr lang="en-US" sz="2700" dirty="0" smtClean="0">
                <a:solidFill>
                  <a:srgbClr val="000000"/>
                </a:solidFill>
                <a:latin typeface="Arial" charset="0"/>
              </a:rPr>
              <a:t>learners encounter a problem and attempt to solve it</a:t>
            </a:r>
            <a:endParaRPr lang="en-US" dirty="0" smtClean="0"/>
          </a:p>
          <a:p>
            <a:pPr marL="1257300" lvl="3" eaLnBrk="1" hangingPunct="1">
              <a:lnSpc>
                <a:spcPct val="95000"/>
              </a:lnSpc>
              <a:spcBef>
                <a:spcPct val="0"/>
              </a:spcBef>
              <a:buClr>
                <a:srgbClr val="000000"/>
              </a:buClr>
              <a:buFont typeface="Wingdings" charset="0"/>
              <a:buChar char="§"/>
              <a:defRPr/>
            </a:pPr>
            <a:r>
              <a:rPr lang="en-US" sz="2700" dirty="0" smtClean="0">
                <a:solidFill>
                  <a:srgbClr val="000000"/>
                </a:solidFill>
                <a:latin typeface="Arial" charset="0"/>
              </a:rPr>
              <a:t>information they already possess</a:t>
            </a:r>
            <a:endParaRPr lang="en-US" dirty="0" smtClean="0"/>
          </a:p>
          <a:p>
            <a:pPr marL="1257300" lvl="3" eaLnBrk="1" hangingPunct="1">
              <a:lnSpc>
                <a:spcPct val="95000"/>
              </a:lnSpc>
              <a:spcBef>
                <a:spcPct val="0"/>
              </a:spcBef>
              <a:buClr>
                <a:srgbClr val="000000"/>
              </a:buClr>
              <a:buFont typeface="Wingdings" charset="0"/>
              <a:buChar char="§"/>
              <a:defRPr/>
            </a:pPr>
            <a:r>
              <a:rPr lang="en-US" sz="2700" dirty="0" smtClean="0">
                <a:solidFill>
                  <a:srgbClr val="000000"/>
                </a:solidFill>
                <a:latin typeface="Arial" charset="0"/>
              </a:rPr>
              <a:t>identify what they need to learn to better understand the problem </a:t>
            </a:r>
            <a:endParaRPr lang="en-US" dirty="0" smtClean="0"/>
          </a:p>
          <a:p>
            <a:pPr marL="1257300" lvl="3" eaLnBrk="1" hangingPunct="1">
              <a:lnSpc>
                <a:spcPct val="95000"/>
              </a:lnSpc>
              <a:spcBef>
                <a:spcPct val="0"/>
              </a:spcBef>
              <a:buClr>
                <a:srgbClr val="000000"/>
              </a:buClr>
              <a:buFont typeface="Wingdings" charset="0"/>
              <a:buChar char="§"/>
              <a:defRPr/>
            </a:pPr>
            <a:r>
              <a:rPr lang="en-US" sz="2700" dirty="0" smtClean="0">
                <a:solidFill>
                  <a:srgbClr val="000000"/>
                </a:solidFill>
                <a:latin typeface="Arial" charset="0"/>
              </a:rPr>
              <a:t>apply what they learned to their work with the problem</a:t>
            </a:r>
            <a:endParaRPr lang="en-US" dirty="0" smtClean="0"/>
          </a:p>
          <a:p>
            <a:pPr marL="0" indent="0" eaLnBrk="1" hangingPunct="1">
              <a:lnSpc>
                <a:spcPct val="95000"/>
              </a:lnSpc>
              <a:spcBef>
                <a:spcPct val="0"/>
              </a:spcBef>
              <a:buFontTx/>
              <a:buNone/>
              <a:defRPr/>
            </a:pPr>
            <a:r>
              <a:rPr lang="en-US" sz="2700" dirty="0" smtClean="0">
                <a:solidFill>
                  <a:srgbClr val="000000"/>
                </a:solidFill>
                <a:latin typeface="Arial" charset="0"/>
                <a:cs typeface="+mn-cs"/>
              </a:rPr>
              <a:t> </a:t>
            </a:r>
            <a:endParaRPr lang="en-US" dirty="0" smtClean="0">
              <a:cs typeface="+mn-cs"/>
            </a:endParaRPr>
          </a:p>
          <a:p>
            <a:pPr marL="0" indent="0" eaLnBrk="1" hangingPunct="1">
              <a:lnSpc>
                <a:spcPct val="95000"/>
              </a:lnSpc>
              <a:spcBef>
                <a:spcPct val="0"/>
              </a:spcBef>
              <a:buFontTx/>
              <a:buNone/>
              <a:defRPr/>
            </a:pPr>
            <a:endParaRPr lang="en-US" sz="2700" dirty="0" smtClean="0">
              <a:solidFill>
                <a:srgbClr val="000000"/>
              </a:solidFill>
              <a:latin typeface="Arial" charset="0"/>
              <a:cs typeface="+mn-cs"/>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smtClean="0">
                <a:solidFill>
                  <a:srgbClr val="000000"/>
                </a:solidFill>
                <a:latin typeface="Trebuchet MS" charset="0"/>
                <a:cs typeface="+mj-cs"/>
              </a:rPr>
              <a:t>Problem Based Learning</a:t>
            </a:r>
          </a:p>
        </p:txBody>
      </p:sp>
      <p:sp>
        <p:nvSpPr>
          <p:cNvPr id="24578" name="Rectangle 2"/>
          <p:cNvSpPr>
            <a:spLocks noGrp="1" noChangeArrowheads="1"/>
          </p:cNvSpPr>
          <p:nvPr>
            <p:ph type="body" idx="1"/>
          </p:nvPr>
        </p:nvSpPr>
        <p:spPr>
          <a:xfrm>
            <a:off x="247650" y="1320800"/>
            <a:ext cx="9671050" cy="6513513"/>
          </a:xfrm>
        </p:spPr>
        <p:txBody>
          <a:bodyPr lIns="0" tIns="0" rIns="0" bIns="0"/>
          <a:lstStyle/>
          <a:p>
            <a:pPr marL="0" indent="0" eaLnBrk="1" hangingPunct="1">
              <a:lnSpc>
                <a:spcPct val="95000"/>
              </a:lnSpc>
              <a:spcBef>
                <a:spcPct val="0"/>
              </a:spcBef>
              <a:buFontTx/>
              <a:buNone/>
              <a:defRPr/>
            </a:pPr>
            <a:r>
              <a:rPr lang="en-US" sz="2700" dirty="0">
                <a:solidFill>
                  <a:srgbClr val="000000"/>
                </a:solidFill>
                <a:latin typeface="Arial" charset="0"/>
                <a:cs typeface="+mn-cs"/>
                <a:hlinkClick r:id="rId2"/>
              </a:rPr>
              <a:t>http://</a:t>
            </a:r>
            <a:r>
              <a:rPr lang="en-US" sz="2700" dirty="0" err="1">
                <a:solidFill>
                  <a:srgbClr val="000000"/>
                </a:solidFill>
                <a:latin typeface="Arial" charset="0"/>
                <a:cs typeface="+mn-cs"/>
                <a:hlinkClick r:id="rId2"/>
              </a:rPr>
              <a:t>ldt.stanford.edu</a:t>
            </a:r>
            <a:r>
              <a:rPr lang="en-US" sz="2700" dirty="0">
                <a:solidFill>
                  <a:srgbClr val="000000"/>
                </a:solidFill>
                <a:latin typeface="Arial" charset="0"/>
                <a:cs typeface="+mn-cs"/>
                <a:hlinkClick r:id="rId2"/>
              </a:rPr>
              <a:t>/~</a:t>
            </a:r>
            <a:r>
              <a:rPr lang="en-US" sz="2700" dirty="0" err="1">
                <a:solidFill>
                  <a:srgbClr val="000000"/>
                </a:solidFill>
                <a:latin typeface="Arial" charset="0"/>
                <a:cs typeface="+mn-cs"/>
                <a:hlinkClick r:id="rId2"/>
              </a:rPr>
              <a:t>jeepark</a:t>
            </a:r>
            <a:r>
              <a:rPr lang="en-US" sz="2700" dirty="0">
                <a:solidFill>
                  <a:srgbClr val="000000"/>
                </a:solidFill>
                <a:latin typeface="Arial" charset="0"/>
                <a:cs typeface="+mn-cs"/>
                <a:hlinkClick r:id="rId2"/>
              </a:rPr>
              <a:t>/</a:t>
            </a:r>
            <a:r>
              <a:rPr lang="en-US" sz="2700" dirty="0" err="1">
                <a:solidFill>
                  <a:srgbClr val="000000"/>
                </a:solidFill>
                <a:latin typeface="Arial" charset="0"/>
                <a:cs typeface="+mn-cs"/>
                <a:hlinkClick r:id="rId2"/>
              </a:rPr>
              <a:t>jeepark+portfolio</a:t>
            </a:r>
            <a:r>
              <a:rPr lang="en-US" sz="2700" dirty="0">
                <a:solidFill>
                  <a:srgbClr val="000000"/>
                </a:solidFill>
                <a:latin typeface="Arial" charset="0"/>
                <a:cs typeface="+mn-cs"/>
                <a:hlinkClick r:id="rId2"/>
              </a:rPr>
              <a:t>/PBL/whatis1.htm</a:t>
            </a:r>
            <a:r>
              <a:rPr lang="en-US" sz="2700" dirty="0" smtClean="0">
                <a:solidFill>
                  <a:srgbClr val="000000"/>
                </a:solidFill>
                <a:latin typeface="Arial" charset="0"/>
                <a:cs typeface="+mn-cs"/>
                <a:hlinkClick r:id="rId2"/>
              </a:rPr>
              <a:t> </a:t>
            </a:r>
            <a:endParaRPr lang="en-US" dirty="0" smtClean="0">
              <a:cs typeface="+mn-cs"/>
            </a:endParaRPr>
          </a:p>
          <a:p>
            <a:pPr marL="0" indent="0" eaLnBrk="1" hangingPunct="1">
              <a:lnSpc>
                <a:spcPct val="95000"/>
              </a:lnSpc>
              <a:spcBef>
                <a:spcPct val="0"/>
              </a:spcBef>
              <a:buFontTx/>
              <a:buNone/>
              <a:defRPr/>
            </a:pPr>
            <a:r>
              <a:rPr lang="en-US" sz="2700" dirty="0" smtClean="0">
                <a:solidFill>
                  <a:srgbClr val="000000"/>
                </a:solidFill>
                <a:latin typeface="Arial" charset="0"/>
                <a:cs typeface="+mn-cs"/>
              </a:rPr>
              <a:t> </a:t>
            </a:r>
            <a:endParaRPr lang="en-US" dirty="0" smtClean="0">
              <a:cs typeface="+mn-cs"/>
            </a:endParaRPr>
          </a:p>
          <a:p>
            <a:pPr marL="0" indent="0" eaLnBrk="1" hangingPunct="1">
              <a:lnSpc>
                <a:spcPct val="95000"/>
              </a:lnSpc>
              <a:spcBef>
                <a:spcPct val="0"/>
              </a:spcBef>
              <a:buFontTx/>
              <a:buNone/>
              <a:defRPr/>
            </a:pPr>
            <a:r>
              <a:rPr lang="en-US" sz="2700" dirty="0" smtClean="0">
                <a:solidFill>
                  <a:srgbClr val="000000"/>
                </a:solidFill>
                <a:latin typeface="Arial" charset="0"/>
                <a:cs typeface="+mn-cs"/>
              </a:rPr>
              <a:t> </a:t>
            </a:r>
            <a:endParaRPr lang="en-US" dirty="0" smtClean="0">
              <a:cs typeface="+mn-cs"/>
            </a:endParaRPr>
          </a:p>
          <a:p>
            <a:pPr marL="0" indent="0" eaLnBrk="1" hangingPunct="1">
              <a:lnSpc>
                <a:spcPct val="95000"/>
              </a:lnSpc>
              <a:spcBef>
                <a:spcPct val="0"/>
              </a:spcBef>
              <a:buFontTx/>
              <a:buNone/>
              <a:defRPr/>
            </a:pPr>
            <a:r>
              <a:rPr lang="en-US" sz="2700" dirty="0" smtClean="0">
                <a:solidFill>
                  <a:srgbClr val="000000"/>
                </a:solidFill>
                <a:latin typeface="Arial" charset="0"/>
                <a:cs typeface="+mn-cs"/>
              </a:rPr>
              <a:t> </a:t>
            </a:r>
            <a:endParaRPr lang="en-US" dirty="0" smtClean="0">
              <a:cs typeface="+mn-cs"/>
            </a:endParaRPr>
          </a:p>
          <a:p>
            <a:pPr marL="457200" lvl="1" indent="-342900" eaLnBrk="1" hangingPunct="1">
              <a:lnSpc>
                <a:spcPct val="95000"/>
              </a:lnSpc>
              <a:spcBef>
                <a:spcPct val="0"/>
              </a:spcBef>
              <a:buClr>
                <a:srgbClr val="000000"/>
              </a:buClr>
              <a:buFontTx/>
              <a:buChar char="•"/>
              <a:defRPr/>
            </a:pPr>
            <a:r>
              <a:rPr lang="en-US" sz="2700" b="1" dirty="0" smtClean="0">
                <a:solidFill>
                  <a:srgbClr val="000000"/>
                </a:solidFill>
                <a:latin typeface="Arial" charset="0"/>
              </a:rPr>
              <a:t>The PBL teacher</a:t>
            </a:r>
            <a:r>
              <a:rPr lang="en-US" sz="2700" dirty="0" smtClean="0">
                <a:solidFill>
                  <a:srgbClr val="000000"/>
                </a:solidFill>
                <a:latin typeface="Arial" charset="0"/>
              </a:rPr>
              <a:t> </a:t>
            </a:r>
            <a:r>
              <a:rPr lang="en-US" sz="2700" b="1" dirty="0" smtClean="0">
                <a:solidFill>
                  <a:srgbClr val="000000"/>
                </a:solidFill>
                <a:latin typeface="Arial" charset="0"/>
              </a:rPr>
              <a:t>is a facilitator</a:t>
            </a:r>
            <a:endParaRPr lang="en-US" dirty="0" smtClean="0"/>
          </a:p>
          <a:p>
            <a:pPr marL="457200" lvl="1" indent="-342900" eaLnBrk="1" hangingPunct="1">
              <a:lnSpc>
                <a:spcPct val="95000"/>
              </a:lnSpc>
              <a:spcBef>
                <a:spcPct val="0"/>
              </a:spcBef>
              <a:buClr>
                <a:srgbClr val="000000"/>
              </a:buClr>
              <a:buFontTx/>
              <a:buChar char="•"/>
              <a:defRPr/>
            </a:pPr>
            <a:r>
              <a:rPr lang="en-US" sz="2700" b="1" dirty="0" smtClean="0">
                <a:solidFill>
                  <a:srgbClr val="000000"/>
                </a:solidFill>
                <a:latin typeface="Arial" charset="0"/>
              </a:rPr>
              <a:t>The learning group is ideally in small groups of 5 to 7 learners</a:t>
            </a:r>
            <a:endParaRPr lang="en-US" dirty="0" smtClean="0"/>
          </a:p>
          <a:p>
            <a:pPr marL="457200" lvl="1" indent="-342900" eaLnBrk="1" hangingPunct="1">
              <a:lnSpc>
                <a:spcPct val="95000"/>
              </a:lnSpc>
              <a:spcBef>
                <a:spcPct val="0"/>
              </a:spcBef>
              <a:buClr>
                <a:srgbClr val="000000"/>
              </a:buClr>
              <a:buFontTx/>
              <a:buChar char="•"/>
              <a:defRPr/>
            </a:pPr>
            <a:r>
              <a:rPr lang="en-US" sz="2700" b="1" dirty="0" smtClean="0">
                <a:solidFill>
                  <a:srgbClr val="000000"/>
                </a:solidFill>
                <a:latin typeface="Arial" charset="0"/>
              </a:rPr>
              <a:t>PBL is a motivating way to learn</a:t>
            </a:r>
            <a:endParaRPr lang="en-US" dirty="0" smtClean="0"/>
          </a:p>
          <a:p>
            <a:pPr marL="0" indent="0" eaLnBrk="1" hangingPunct="1">
              <a:lnSpc>
                <a:spcPct val="95000"/>
              </a:lnSpc>
              <a:spcBef>
                <a:spcPct val="0"/>
              </a:spcBef>
              <a:buFontTx/>
              <a:buNone/>
              <a:defRPr/>
            </a:pPr>
            <a:r>
              <a:rPr lang="en-US" sz="2700" dirty="0" smtClean="0">
                <a:solidFill>
                  <a:srgbClr val="000000"/>
                </a:solidFill>
                <a:latin typeface="Arial" charset="0"/>
                <a:cs typeface="+mn-cs"/>
              </a:rPr>
              <a:t> </a:t>
            </a:r>
            <a:endParaRPr lang="en-US" dirty="0" smtClean="0">
              <a:cs typeface="+mn-cs"/>
            </a:endParaRPr>
          </a:p>
          <a:p>
            <a:pPr marL="0" indent="0" eaLnBrk="1" hangingPunct="1">
              <a:lnSpc>
                <a:spcPct val="95000"/>
              </a:lnSpc>
              <a:spcBef>
                <a:spcPct val="0"/>
              </a:spcBef>
              <a:buFontTx/>
              <a:buNone/>
              <a:defRPr/>
            </a:pPr>
            <a:endParaRPr lang="en-US" sz="2700" dirty="0" smtClean="0">
              <a:solidFill>
                <a:srgbClr val="000000"/>
              </a:solidFill>
              <a:latin typeface="Arial" charset="0"/>
              <a:cs typeface="+mn-cs"/>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smtClean="0">
                <a:solidFill>
                  <a:srgbClr val="000000"/>
                </a:solidFill>
                <a:latin typeface="Trebuchet MS" charset="0"/>
                <a:cs typeface="+mj-cs"/>
              </a:rPr>
              <a:t>Problem Based Learning</a:t>
            </a:r>
          </a:p>
        </p:txBody>
      </p:sp>
      <p:sp>
        <p:nvSpPr>
          <p:cNvPr id="25602" name="Rectangle 2"/>
          <p:cNvSpPr>
            <a:spLocks noGrp="1" noChangeArrowheads="1"/>
          </p:cNvSpPr>
          <p:nvPr>
            <p:ph type="body" idx="1"/>
          </p:nvPr>
        </p:nvSpPr>
        <p:spPr>
          <a:xfrm>
            <a:off x="247650" y="1319213"/>
            <a:ext cx="9791700" cy="5926137"/>
          </a:xfrm>
        </p:spPr>
        <p:txBody>
          <a:bodyPr lIns="0" tIns="0" rIns="0" bIns="0"/>
          <a:lstStyle/>
          <a:p>
            <a:pPr marL="0" indent="0" eaLnBrk="1" hangingPunct="1">
              <a:lnSpc>
                <a:spcPct val="95000"/>
              </a:lnSpc>
              <a:spcBef>
                <a:spcPct val="0"/>
              </a:spcBef>
              <a:buFontTx/>
              <a:buNone/>
              <a:defRPr/>
            </a:pPr>
            <a:r>
              <a:rPr lang="en-US" sz="2700" dirty="0" smtClean="0">
                <a:solidFill>
                  <a:srgbClr val="000000"/>
                </a:solidFill>
                <a:latin typeface="Arial" charset="0"/>
                <a:cs typeface="+mn-cs"/>
              </a:rPr>
              <a:t> </a:t>
            </a:r>
            <a:endParaRPr lang="en-US" dirty="0" smtClean="0">
              <a:cs typeface="+mn-cs"/>
            </a:endParaRPr>
          </a:p>
          <a:p>
            <a:pPr marL="457200" lvl="1" indent="-342900" eaLnBrk="1" hangingPunct="1">
              <a:lnSpc>
                <a:spcPct val="95000"/>
              </a:lnSpc>
              <a:spcBef>
                <a:spcPct val="0"/>
              </a:spcBef>
              <a:buClr>
                <a:srgbClr val="000000"/>
              </a:buClr>
              <a:buFontTx/>
              <a:buChar char="•"/>
              <a:defRPr/>
            </a:pPr>
            <a:r>
              <a:rPr lang="en-US" sz="2700" b="1" dirty="0" smtClean="0">
                <a:solidFill>
                  <a:srgbClr val="000000"/>
                </a:solidFill>
                <a:latin typeface="Arial" charset="0"/>
              </a:rPr>
              <a:t>The </a:t>
            </a:r>
            <a:r>
              <a:rPr lang="en-US" sz="2700" b="1" dirty="0" smtClean="0">
                <a:solidFill>
                  <a:srgbClr val="000000"/>
                </a:solidFill>
                <a:latin typeface="Arial" charset="0"/>
              </a:rPr>
              <a:t>objective </a:t>
            </a:r>
            <a:r>
              <a:rPr lang="en-US" sz="2700" b="1" dirty="0" smtClean="0">
                <a:solidFill>
                  <a:srgbClr val="000000"/>
                </a:solidFill>
                <a:latin typeface="Arial" charset="0"/>
              </a:rPr>
              <a:t>of PBL is to produce learners who will:</a:t>
            </a:r>
            <a:r>
              <a:rPr lang="en-US" sz="2700" dirty="0" smtClean="0">
                <a:solidFill>
                  <a:srgbClr val="000000"/>
                </a:solidFill>
                <a:latin typeface="Arial" charset="0"/>
              </a:rPr>
              <a:t> </a:t>
            </a:r>
            <a:endParaRPr lang="en-US" dirty="0" smtClean="0"/>
          </a:p>
          <a:p>
            <a:pPr marL="457200" lvl="1" indent="-342900" eaLnBrk="1" hangingPunct="1">
              <a:lnSpc>
                <a:spcPct val="95000"/>
              </a:lnSpc>
              <a:spcBef>
                <a:spcPct val="0"/>
              </a:spcBef>
              <a:buClr>
                <a:srgbClr val="000000"/>
              </a:buClr>
              <a:buFontTx/>
              <a:buChar char="•"/>
              <a:defRPr/>
            </a:pPr>
            <a:r>
              <a:rPr lang="en-US" sz="2700" dirty="0" smtClean="0">
                <a:solidFill>
                  <a:srgbClr val="000000"/>
                </a:solidFill>
                <a:latin typeface="Arial" charset="0"/>
              </a:rPr>
              <a:t>Engage the problems they face in life and career with initiative and enthusiasm</a:t>
            </a:r>
            <a:endParaRPr lang="en-US" dirty="0" smtClean="0"/>
          </a:p>
          <a:p>
            <a:pPr marL="457200" lvl="1" indent="-342900" eaLnBrk="1" hangingPunct="1">
              <a:lnSpc>
                <a:spcPct val="95000"/>
              </a:lnSpc>
              <a:spcBef>
                <a:spcPct val="0"/>
              </a:spcBef>
              <a:buClr>
                <a:srgbClr val="000000"/>
              </a:buClr>
              <a:buFontTx/>
              <a:buChar char="•"/>
              <a:defRPr/>
            </a:pPr>
            <a:r>
              <a:rPr lang="en-US" sz="2700" dirty="0" smtClean="0">
                <a:solidFill>
                  <a:srgbClr val="000000"/>
                </a:solidFill>
                <a:latin typeface="Arial" charset="0"/>
              </a:rPr>
              <a:t>Problem-solve effectively using an integrated, flexible and usable knowledge base</a:t>
            </a:r>
            <a:endParaRPr lang="en-US" dirty="0" smtClean="0"/>
          </a:p>
          <a:p>
            <a:pPr marL="457200" lvl="1" indent="-342900" eaLnBrk="1" hangingPunct="1">
              <a:lnSpc>
                <a:spcPct val="95000"/>
              </a:lnSpc>
              <a:spcBef>
                <a:spcPct val="0"/>
              </a:spcBef>
              <a:buClr>
                <a:srgbClr val="000000"/>
              </a:buClr>
              <a:buFontTx/>
              <a:buChar char="•"/>
              <a:defRPr/>
            </a:pPr>
            <a:r>
              <a:rPr lang="en-US" sz="2700" dirty="0" smtClean="0">
                <a:solidFill>
                  <a:srgbClr val="000000"/>
                </a:solidFill>
                <a:latin typeface="Arial" charset="0"/>
              </a:rPr>
              <a:t>Employ effective self-directed learning skills to continue learning as a lifetime habit</a:t>
            </a:r>
            <a:endParaRPr lang="en-US" dirty="0" smtClean="0"/>
          </a:p>
          <a:p>
            <a:pPr marL="457200" lvl="1" indent="-342900" eaLnBrk="1" hangingPunct="1">
              <a:lnSpc>
                <a:spcPct val="95000"/>
              </a:lnSpc>
              <a:spcBef>
                <a:spcPct val="0"/>
              </a:spcBef>
              <a:buClr>
                <a:srgbClr val="000000"/>
              </a:buClr>
              <a:buFontTx/>
              <a:buChar char="•"/>
              <a:defRPr/>
            </a:pPr>
            <a:r>
              <a:rPr lang="en-US" sz="2700" dirty="0" smtClean="0">
                <a:solidFill>
                  <a:srgbClr val="000000"/>
                </a:solidFill>
                <a:latin typeface="Arial" charset="0"/>
              </a:rPr>
              <a:t>Continuously monitor and assess the adequacy of their knowledge, problem-solving and self-directed learning skills</a:t>
            </a:r>
            <a:endParaRPr lang="en-US" dirty="0" smtClean="0"/>
          </a:p>
          <a:p>
            <a:pPr marL="457200" lvl="1" indent="-342900" eaLnBrk="1" hangingPunct="1">
              <a:lnSpc>
                <a:spcPct val="95000"/>
              </a:lnSpc>
              <a:spcBef>
                <a:spcPct val="0"/>
              </a:spcBef>
              <a:buClr>
                <a:srgbClr val="000000"/>
              </a:buClr>
              <a:buFontTx/>
              <a:buChar char="•"/>
              <a:defRPr/>
            </a:pPr>
            <a:r>
              <a:rPr lang="en-US" sz="2700" dirty="0" smtClean="0">
                <a:solidFill>
                  <a:srgbClr val="000000"/>
                </a:solidFill>
                <a:latin typeface="Arial" charset="0"/>
              </a:rPr>
              <a:t>Collaborate effectively as a member of a group</a:t>
            </a:r>
            <a:endParaRPr lang="en-US" dirty="0" smtClean="0"/>
          </a:p>
          <a:p>
            <a:pPr marL="0" indent="0" eaLnBrk="1" hangingPunct="1">
              <a:lnSpc>
                <a:spcPct val="95000"/>
              </a:lnSpc>
              <a:spcBef>
                <a:spcPct val="0"/>
              </a:spcBef>
              <a:buClr>
                <a:srgbClr val="000000"/>
              </a:buClr>
              <a:buFontTx/>
              <a:buNone/>
              <a:defRPr/>
            </a:pPr>
            <a:endParaRPr lang="en-US" sz="2700" dirty="0" smtClean="0">
              <a:solidFill>
                <a:srgbClr val="000000"/>
              </a:solidFill>
              <a:latin typeface="Arial" charset="0"/>
              <a:cs typeface="+mn-cs"/>
            </a:endParaRP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Grp="1" noChangeArrowheads="1"/>
          </p:cNvSpPr>
          <p:nvPr>
            <p:ph type="ctrTitle"/>
          </p:nvPr>
        </p:nvSpPr>
        <p:spPr>
          <a:xfrm>
            <a:off x="247650" y="6705600"/>
            <a:ext cx="9664700" cy="609600"/>
          </a:xfrm>
        </p:spPr>
        <p:txBody>
          <a:bodyPr lIns="0" tIns="0" rIns="0" bIns="0" anchor="t"/>
          <a:lstStyle/>
          <a:p>
            <a:pPr eaLnBrk="1" hangingPunct="1">
              <a:lnSpc>
                <a:spcPct val="95000"/>
              </a:lnSpc>
              <a:defRPr/>
            </a:pPr>
            <a:r>
              <a:rPr lang="en-US" sz="3200" smtClean="0">
                <a:solidFill>
                  <a:srgbClr val="000000"/>
                </a:solidFill>
                <a:latin typeface="Arial" charset="0"/>
                <a:cs typeface="+mj-cs"/>
              </a:rPr>
              <a:t>go to wiki for guided practice</a:t>
            </a:r>
          </a:p>
        </p:txBody>
      </p:sp>
      <p:sp>
        <p:nvSpPr>
          <p:cNvPr id="26628" name="Text Box 4"/>
          <p:cNvSpPr txBox="1">
            <a:spLocks noChangeArrowheads="1"/>
          </p:cNvSpPr>
          <p:nvPr/>
        </p:nvSpPr>
        <p:spPr bwMode="auto">
          <a:xfrm>
            <a:off x="347663" y="1855788"/>
            <a:ext cx="9090025" cy="1547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lvl1pPr>
              <a:defRPr sz="2400">
                <a:solidFill>
                  <a:schemeClr val="tx1"/>
                </a:solidFill>
                <a:latin typeface="Times New Roman" charset="0"/>
                <a:ea typeface="ＭＳ Ｐゴシック" charset="0"/>
              </a:defRPr>
            </a:lvl1pPr>
            <a:lvl2pPr indent="-342900">
              <a:defRPr sz="2400">
                <a:solidFill>
                  <a:schemeClr val="tx1"/>
                </a:solidFill>
                <a:latin typeface="Times New Roman" charset="0"/>
                <a:ea typeface="ＭＳ Ｐゴシック" charset="0"/>
              </a:defRPr>
            </a:lvl2pPr>
            <a:lvl3pPr marL="857250" indent="-285750">
              <a:defRPr sz="2400">
                <a:solidFill>
                  <a:schemeClr val="tx1"/>
                </a:solidFill>
                <a:latin typeface="Times New Roman" charset="0"/>
                <a:ea typeface="ＭＳ Ｐゴシック" charset="0"/>
              </a:defRPr>
            </a:lvl3pPr>
            <a:lvl4pPr marL="1257300" indent="-228600">
              <a:defRPr sz="2400">
                <a:solidFill>
                  <a:schemeClr val="tx1"/>
                </a:solidFill>
                <a:latin typeface="Times New Roman" charset="0"/>
                <a:ea typeface="ＭＳ Ｐゴシック" charset="0"/>
              </a:defRPr>
            </a:lvl4pPr>
            <a:lvl5pPr marL="1714500" indent="-228600">
              <a:defRPr sz="2400">
                <a:solidFill>
                  <a:schemeClr val="tx1"/>
                </a:solidFill>
                <a:latin typeface="Times New Roman" charset="0"/>
                <a:ea typeface="ＭＳ Ｐゴシック" charset="0"/>
              </a:defRPr>
            </a:lvl5pPr>
            <a:lvl6pPr marL="2171700" indent="-228600" fontAlgn="base">
              <a:spcBef>
                <a:spcPct val="0"/>
              </a:spcBef>
              <a:spcAft>
                <a:spcPct val="0"/>
              </a:spcAft>
              <a:defRPr sz="2400">
                <a:solidFill>
                  <a:schemeClr val="tx1"/>
                </a:solidFill>
                <a:latin typeface="Times New Roman" charset="0"/>
                <a:ea typeface="ＭＳ Ｐゴシック" charset="0"/>
              </a:defRPr>
            </a:lvl6pPr>
            <a:lvl7pPr marL="2628900" indent="-228600" fontAlgn="base">
              <a:spcBef>
                <a:spcPct val="0"/>
              </a:spcBef>
              <a:spcAft>
                <a:spcPct val="0"/>
              </a:spcAft>
              <a:defRPr sz="2400">
                <a:solidFill>
                  <a:schemeClr val="tx1"/>
                </a:solidFill>
                <a:latin typeface="Times New Roman" charset="0"/>
                <a:ea typeface="ＭＳ Ｐゴシック" charset="0"/>
              </a:defRPr>
            </a:lvl7pPr>
            <a:lvl8pPr marL="3086100" indent="-228600" fontAlgn="base">
              <a:spcBef>
                <a:spcPct val="0"/>
              </a:spcBef>
              <a:spcAft>
                <a:spcPct val="0"/>
              </a:spcAft>
              <a:defRPr sz="2400">
                <a:solidFill>
                  <a:schemeClr val="tx1"/>
                </a:solidFill>
                <a:latin typeface="Times New Roman" charset="0"/>
                <a:ea typeface="ＭＳ Ｐゴシック" charset="0"/>
              </a:defRPr>
            </a:lvl8pPr>
            <a:lvl9pPr marL="3543300" indent="-228600" fontAlgn="base">
              <a:spcBef>
                <a:spcPct val="0"/>
              </a:spcBef>
              <a:spcAft>
                <a:spcPct val="0"/>
              </a:spcAft>
              <a:defRPr sz="2400">
                <a:solidFill>
                  <a:schemeClr val="tx1"/>
                </a:solidFill>
                <a:latin typeface="Times New Roman" charset="0"/>
                <a:ea typeface="ＭＳ Ｐゴシック" charset="0"/>
              </a:defRPr>
            </a:lvl9pPr>
          </a:lstStyle>
          <a:p>
            <a:pPr>
              <a:lnSpc>
                <a:spcPct val="95000"/>
              </a:lnSpc>
              <a:defRPr/>
            </a:pPr>
            <a:r>
              <a:rPr lang="en-US" sz="2700" u="sng" smtClean="0">
                <a:solidFill>
                  <a:srgbClr val="7799CC"/>
                </a:solidFill>
                <a:latin typeface="Arial" charset="0"/>
                <a:cs typeface="+mn-cs"/>
                <a:hlinkClick r:id="rId2"/>
              </a:rPr>
              <a:t>http://empowerstudents.wikispaces.com/Problem+Based+Learning</a:t>
            </a:r>
            <a:endParaRPr lang="en-US" sz="2700" u="sng" smtClean="0">
              <a:solidFill>
                <a:srgbClr val="7799CC"/>
              </a:solidFill>
              <a:latin typeface="Arial" charset="0"/>
              <a:cs typeface="+mn-cs"/>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smtClean="0">
                <a:solidFill>
                  <a:srgbClr val="000000"/>
                </a:solidFill>
                <a:latin typeface="Arial" charset="0"/>
                <a:cs typeface="+mj-cs"/>
              </a:rPr>
              <a:t>Course Expectations</a:t>
            </a:r>
          </a:p>
        </p:txBody>
      </p:sp>
      <p:sp>
        <p:nvSpPr>
          <p:cNvPr id="4098" name="Rectangle 2"/>
          <p:cNvSpPr>
            <a:spLocks noGrp="1" noChangeArrowheads="1"/>
          </p:cNvSpPr>
          <p:nvPr>
            <p:ph type="body" idx="1"/>
          </p:nvPr>
        </p:nvSpPr>
        <p:spPr>
          <a:xfrm>
            <a:off x="349250" y="1930400"/>
            <a:ext cx="9474200" cy="5603875"/>
          </a:xfrm>
        </p:spPr>
        <p:txBody>
          <a:bodyPr lIns="0" tIns="0" rIns="0" bIns="0"/>
          <a:lstStyle/>
          <a:p>
            <a:pPr marL="0" indent="0" eaLnBrk="1" hangingPunct="1">
              <a:lnSpc>
                <a:spcPct val="95000"/>
              </a:lnSpc>
              <a:spcBef>
                <a:spcPct val="0"/>
              </a:spcBef>
              <a:buFontTx/>
              <a:buNone/>
              <a:defRPr/>
            </a:pPr>
            <a:r>
              <a:rPr lang="en-US" sz="2900" smtClean="0">
                <a:solidFill>
                  <a:srgbClr val="000000"/>
                </a:solidFill>
                <a:latin typeface="Arial" charset="0"/>
                <a:cs typeface="+mn-cs"/>
              </a:rPr>
              <a:t>1.  Participate in discussions, share ideas, and engage in the learning process.</a:t>
            </a:r>
            <a:endParaRPr lang="en-US" smtClean="0">
              <a:cs typeface="+mn-cs"/>
            </a:endParaRPr>
          </a:p>
          <a:p>
            <a:pPr marL="0" indent="0" eaLnBrk="1" hangingPunct="1">
              <a:lnSpc>
                <a:spcPct val="95000"/>
              </a:lnSpc>
              <a:spcBef>
                <a:spcPct val="0"/>
              </a:spcBef>
              <a:buFontTx/>
              <a:buNone/>
              <a:defRPr/>
            </a:pPr>
            <a:r>
              <a:rPr lang="en-US" sz="2900" smtClean="0">
                <a:solidFill>
                  <a:srgbClr val="000000"/>
                </a:solidFill>
                <a:latin typeface="Arial" charset="0"/>
                <a:cs typeface="+mn-cs"/>
              </a:rPr>
              <a:t/>
            </a:r>
            <a:br>
              <a:rPr lang="en-US" sz="2900" smtClean="0">
                <a:solidFill>
                  <a:srgbClr val="000000"/>
                </a:solidFill>
                <a:latin typeface="Arial" charset="0"/>
                <a:cs typeface="+mn-cs"/>
              </a:rPr>
            </a:br>
            <a:r>
              <a:rPr lang="en-US" sz="2900" smtClean="0">
                <a:solidFill>
                  <a:srgbClr val="000000"/>
                </a:solidFill>
                <a:latin typeface="Arial" charset="0"/>
                <a:cs typeface="+mn-cs"/>
              </a:rPr>
              <a:t>2.  Complete PBL Planning Forms in a manner that is professional, grammatically correct, and would allow any teacher to use your challenge.</a:t>
            </a:r>
            <a:endParaRPr lang="en-US" smtClean="0">
              <a:cs typeface="+mn-cs"/>
            </a:endParaRPr>
          </a:p>
          <a:p>
            <a:pPr marL="0" indent="0" eaLnBrk="1" hangingPunct="1">
              <a:lnSpc>
                <a:spcPct val="95000"/>
              </a:lnSpc>
              <a:spcBef>
                <a:spcPct val="0"/>
              </a:spcBef>
              <a:buFontTx/>
              <a:buNone/>
              <a:defRPr/>
            </a:pPr>
            <a:endParaRPr lang="en-US" sz="2900" smtClean="0">
              <a:solidFill>
                <a:srgbClr val="000000"/>
              </a:solidFill>
              <a:latin typeface="Arial" charset="0"/>
              <a:cs typeface="+mn-cs"/>
            </a:endParaRPr>
          </a:p>
          <a:p>
            <a:pPr marL="0" indent="0" eaLnBrk="1" hangingPunct="1">
              <a:lnSpc>
                <a:spcPct val="95000"/>
              </a:lnSpc>
              <a:spcBef>
                <a:spcPct val="0"/>
              </a:spcBef>
              <a:buFontTx/>
              <a:buNone/>
              <a:defRPr/>
            </a:pPr>
            <a:r>
              <a:rPr lang="en-US" sz="2900" smtClean="0">
                <a:solidFill>
                  <a:srgbClr val="000000"/>
                </a:solidFill>
                <a:latin typeface="Arial" charset="0"/>
                <a:cs typeface="+mn-cs"/>
              </a:rPr>
              <a:t>3. Create an example of an exemplary student product</a:t>
            </a:r>
            <a:endParaRPr lang="en-US" smtClean="0">
              <a:cs typeface="+mn-cs"/>
            </a:endParaRPr>
          </a:p>
          <a:p>
            <a:pPr marL="0" indent="0" eaLnBrk="1" hangingPunct="1">
              <a:lnSpc>
                <a:spcPct val="95000"/>
              </a:lnSpc>
              <a:spcBef>
                <a:spcPct val="0"/>
              </a:spcBef>
              <a:buFontTx/>
              <a:buNone/>
              <a:defRPr/>
            </a:pPr>
            <a:r>
              <a:rPr lang="en-US" sz="2900" smtClean="0">
                <a:solidFill>
                  <a:srgbClr val="000000"/>
                </a:solidFill>
                <a:latin typeface="Arial" charset="0"/>
                <a:cs typeface="+mn-cs"/>
              </a:rPr>
              <a:t> </a:t>
            </a:r>
            <a:endParaRPr lang="en-US" smtClean="0">
              <a:cs typeface="+mn-cs"/>
            </a:endParaRPr>
          </a:p>
          <a:p>
            <a:pPr marL="0" indent="0" eaLnBrk="1" hangingPunct="1">
              <a:lnSpc>
                <a:spcPct val="95000"/>
              </a:lnSpc>
              <a:spcBef>
                <a:spcPct val="0"/>
              </a:spcBef>
              <a:buFontTx/>
              <a:buNone/>
              <a:defRPr/>
            </a:pPr>
            <a:r>
              <a:rPr lang="en-US" sz="2900" smtClean="0">
                <a:solidFill>
                  <a:srgbClr val="000000"/>
                </a:solidFill>
                <a:latin typeface="Arial" charset="0"/>
                <a:cs typeface="+mn-cs"/>
              </a:rPr>
              <a:t>4. Create a rubric(s) that reflects your expectations for the student product. </a:t>
            </a:r>
          </a:p>
          <a:p>
            <a:pPr marL="0" indent="0" eaLnBrk="1" hangingPunct="1">
              <a:lnSpc>
                <a:spcPct val="95000"/>
              </a:lnSpc>
              <a:spcBef>
                <a:spcPct val="0"/>
              </a:spcBef>
              <a:buFontTx/>
              <a:buNone/>
              <a:defRPr/>
            </a:pPr>
            <a:endParaRPr lang="en-US" sz="2700" smtClean="0">
              <a:solidFill>
                <a:srgbClr val="000000"/>
              </a:solidFill>
              <a:latin typeface="Arial" charset="0"/>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ctrTitle"/>
          </p:nvPr>
        </p:nvSpPr>
        <p:spPr>
          <a:xfrm>
            <a:off x="857250" y="1625600"/>
            <a:ext cx="8448675" cy="4286250"/>
          </a:xfrm>
        </p:spPr>
        <p:txBody>
          <a:bodyPr lIns="0" tIns="0" rIns="0" bIns="0" anchor="t"/>
          <a:lstStyle/>
          <a:p>
            <a:pPr eaLnBrk="1" hangingPunct="1">
              <a:lnSpc>
                <a:spcPct val="95000"/>
              </a:lnSpc>
              <a:defRPr/>
            </a:pPr>
            <a:r>
              <a:rPr lang="en-US" sz="4800" smtClean="0">
                <a:solidFill>
                  <a:srgbClr val="000000"/>
                </a:solidFill>
                <a:latin typeface="Arial" charset="0"/>
                <a:cs typeface="+mj-cs"/>
              </a:rPr>
              <a:t>What do we already know about problem-based learning?</a:t>
            </a:r>
            <a:r>
              <a:rPr lang="en-US" smtClean="0">
                <a:cs typeface="+mj-cs"/>
              </a:rPr>
              <a:t/>
            </a:r>
            <a:br>
              <a:rPr lang="en-US" smtClean="0">
                <a:cs typeface="+mj-cs"/>
              </a:rPr>
            </a:br>
            <a:r>
              <a:rPr lang="en-US" sz="4800" smtClean="0">
                <a:solidFill>
                  <a:srgbClr val="000000"/>
                </a:solidFill>
                <a:latin typeface="Arial" charset="0"/>
                <a:cs typeface="+mj-cs"/>
              </a:rPr>
              <a:t> </a:t>
            </a:r>
            <a:r>
              <a:rPr lang="en-US" smtClean="0">
                <a:cs typeface="+mj-cs"/>
              </a:rPr>
              <a:t/>
            </a:r>
            <a:br>
              <a:rPr lang="en-US" smtClean="0">
                <a:cs typeface="+mj-cs"/>
              </a:rPr>
            </a:br>
            <a:r>
              <a:rPr lang="en-US" sz="4800" smtClean="0">
                <a:solidFill>
                  <a:srgbClr val="000000"/>
                </a:solidFill>
                <a:latin typeface="Arial" charset="0"/>
                <a:cs typeface="+mj-cs"/>
              </a:rPr>
              <a:t>How does it connect with everything else?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759200"/>
            <a:ext cx="4244975" cy="298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Text Box 5"/>
          <p:cNvSpPr txBox="1">
            <a:spLocks noChangeArrowheads="1"/>
          </p:cNvSpPr>
          <p:nvPr/>
        </p:nvSpPr>
        <p:spPr bwMode="auto">
          <a:xfrm>
            <a:off x="349250" y="6705600"/>
            <a:ext cx="5308600" cy="40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lvl1pPr>
              <a:defRPr sz="2400">
                <a:solidFill>
                  <a:schemeClr val="tx1"/>
                </a:solidFill>
                <a:latin typeface="Times New Roman" charset="0"/>
                <a:ea typeface="ＭＳ Ｐゴシック" charset="0"/>
              </a:defRPr>
            </a:lvl1pPr>
            <a:lvl2pPr indent="-342900">
              <a:defRPr sz="2400">
                <a:solidFill>
                  <a:schemeClr val="tx1"/>
                </a:solidFill>
                <a:latin typeface="Times New Roman" charset="0"/>
                <a:ea typeface="ＭＳ Ｐゴシック" charset="0"/>
              </a:defRPr>
            </a:lvl2pPr>
            <a:lvl3pPr marL="857250" indent="-285750">
              <a:defRPr sz="2400">
                <a:solidFill>
                  <a:schemeClr val="tx1"/>
                </a:solidFill>
                <a:latin typeface="Times New Roman" charset="0"/>
                <a:ea typeface="ＭＳ Ｐゴシック" charset="0"/>
              </a:defRPr>
            </a:lvl3pPr>
            <a:lvl4pPr marL="1257300" indent="-228600">
              <a:defRPr sz="2400">
                <a:solidFill>
                  <a:schemeClr val="tx1"/>
                </a:solidFill>
                <a:latin typeface="Times New Roman" charset="0"/>
                <a:ea typeface="ＭＳ Ｐゴシック" charset="0"/>
              </a:defRPr>
            </a:lvl4pPr>
            <a:lvl5pPr marL="1714500" indent="-228600">
              <a:defRPr sz="2400">
                <a:solidFill>
                  <a:schemeClr val="tx1"/>
                </a:solidFill>
                <a:latin typeface="Times New Roman" charset="0"/>
                <a:ea typeface="ＭＳ Ｐゴシック" charset="0"/>
              </a:defRPr>
            </a:lvl5pPr>
            <a:lvl6pPr marL="2171700" indent="-228600" fontAlgn="base">
              <a:spcBef>
                <a:spcPct val="0"/>
              </a:spcBef>
              <a:spcAft>
                <a:spcPct val="0"/>
              </a:spcAft>
              <a:defRPr sz="2400">
                <a:solidFill>
                  <a:schemeClr val="tx1"/>
                </a:solidFill>
                <a:latin typeface="Times New Roman" charset="0"/>
                <a:ea typeface="ＭＳ Ｐゴシック" charset="0"/>
              </a:defRPr>
            </a:lvl6pPr>
            <a:lvl7pPr marL="2628900" indent="-228600" fontAlgn="base">
              <a:spcBef>
                <a:spcPct val="0"/>
              </a:spcBef>
              <a:spcAft>
                <a:spcPct val="0"/>
              </a:spcAft>
              <a:defRPr sz="2400">
                <a:solidFill>
                  <a:schemeClr val="tx1"/>
                </a:solidFill>
                <a:latin typeface="Times New Roman" charset="0"/>
                <a:ea typeface="ＭＳ Ｐゴシック" charset="0"/>
              </a:defRPr>
            </a:lvl7pPr>
            <a:lvl8pPr marL="3086100" indent="-228600" fontAlgn="base">
              <a:spcBef>
                <a:spcPct val="0"/>
              </a:spcBef>
              <a:spcAft>
                <a:spcPct val="0"/>
              </a:spcAft>
              <a:defRPr sz="2400">
                <a:solidFill>
                  <a:schemeClr val="tx1"/>
                </a:solidFill>
                <a:latin typeface="Times New Roman" charset="0"/>
                <a:ea typeface="ＭＳ Ｐゴシック" charset="0"/>
              </a:defRPr>
            </a:lvl8pPr>
            <a:lvl9pPr marL="3543300" indent="-228600" fontAlgn="base">
              <a:spcBef>
                <a:spcPct val="0"/>
              </a:spcBef>
              <a:spcAft>
                <a:spcPct val="0"/>
              </a:spcAft>
              <a:defRPr sz="2400">
                <a:solidFill>
                  <a:schemeClr val="tx1"/>
                </a:solidFill>
                <a:latin typeface="Times New Roman" charset="0"/>
                <a:ea typeface="ＭＳ Ｐゴシック" charset="0"/>
              </a:defRPr>
            </a:lvl9pPr>
          </a:lstStyle>
          <a:p>
            <a:pPr>
              <a:lnSpc>
                <a:spcPct val="95000"/>
              </a:lnSpc>
              <a:defRPr/>
            </a:pPr>
            <a:r>
              <a:rPr lang="en-US" sz="1300" smtClean="0">
                <a:solidFill>
                  <a:srgbClr val="000000"/>
                </a:solidFill>
                <a:latin typeface="Arial" charset="0"/>
                <a:cs typeface="+mn-cs"/>
              </a:rPr>
              <a:t>http://www.leadered.com/images/frameworkDetails.gif</a:t>
            </a:r>
          </a:p>
        </p:txBody>
      </p:sp>
      <p:pic>
        <p:nvPicPr>
          <p:cNvPr id="614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400" y="1422400"/>
            <a:ext cx="4699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Text Box 7"/>
          <p:cNvSpPr txBox="1">
            <a:spLocks noChangeArrowheads="1"/>
          </p:cNvSpPr>
          <p:nvPr/>
        </p:nvSpPr>
        <p:spPr bwMode="auto">
          <a:xfrm>
            <a:off x="247650" y="2336800"/>
            <a:ext cx="5027613" cy="471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lvl1pPr>
              <a:defRPr sz="2400">
                <a:solidFill>
                  <a:schemeClr val="tx1"/>
                </a:solidFill>
                <a:latin typeface="Times New Roman" charset="0"/>
                <a:ea typeface="ＭＳ Ｐゴシック" charset="0"/>
              </a:defRPr>
            </a:lvl1pPr>
            <a:lvl2pPr indent="-342900">
              <a:defRPr sz="2400">
                <a:solidFill>
                  <a:schemeClr val="tx1"/>
                </a:solidFill>
                <a:latin typeface="Times New Roman" charset="0"/>
                <a:ea typeface="ＭＳ Ｐゴシック" charset="0"/>
              </a:defRPr>
            </a:lvl2pPr>
            <a:lvl3pPr marL="857250" indent="-285750">
              <a:defRPr sz="2400">
                <a:solidFill>
                  <a:schemeClr val="tx1"/>
                </a:solidFill>
                <a:latin typeface="Times New Roman" charset="0"/>
                <a:ea typeface="ＭＳ Ｐゴシック" charset="0"/>
              </a:defRPr>
            </a:lvl3pPr>
            <a:lvl4pPr marL="1257300" indent="-228600">
              <a:defRPr sz="2400">
                <a:solidFill>
                  <a:schemeClr val="tx1"/>
                </a:solidFill>
                <a:latin typeface="Times New Roman" charset="0"/>
                <a:ea typeface="ＭＳ Ｐゴシック" charset="0"/>
              </a:defRPr>
            </a:lvl4pPr>
            <a:lvl5pPr marL="1714500" indent="-228600">
              <a:defRPr sz="2400">
                <a:solidFill>
                  <a:schemeClr val="tx1"/>
                </a:solidFill>
                <a:latin typeface="Times New Roman" charset="0"/>
                <a:ea typeface="ＭＳ Ｐゴシック" charset="0"/>
              </a:defRPr>
            </a:lvl5pPr>
            <a:lvl6pPr marL="2171700" indent="-228600" fontAlgn="base">
              <a:spcBef>
                <a:spcPct val="0"/>
              </a:spcBef>
              <a:spcAft>
                <a:spcPct val="0"/>
              </a:spcAft>
              <a:defRPr sz="2400">
                <a:solidFill>
                  <a:schemeClr val="tx1"/>
                </a:solidFill>
                <a:latin typeface="Times New Roman" charset="0"/>
                <a:ea typeface="ＭＳ Ｐゴシック" charset="0"/>
              </a:defRPr>
            </a:lvl6pPr>
            <a:lvl7pPr marL="2628900" indent="-228600" fontAlgn="base">
              <a:spcBef>
                <a:spcPct val="0"/>
              </a:spcBef>
              <a:spcAft>
                <a:spcPct val="0"/>
              </a:spcAft>
              <a:defRPr sz="2400">
                <a:solidFill>
                  <a:schemeClr val="tx1"/>
                </a:solidFill>
                <a:latin typeface="Times New Roman" charset="0"/>
                <a:ea typeface="ＭＳ Ｐゴシック" charset="0"/>
              </a:defRPr>
            </a:lvl7pPr>
            <a:lvl8pPr marL="3086100" indent="-228600" fontAlgn="base">
              <a:spcBef>
                <a:spcPct val="0"/>
              </a:spcBef>
              <a:spcAft>
                <a:spcPct val="0"/>
              </a:spcAft>
              <a:defRPr sz="2400">
                <a:solidFill>
                  <a:schemeClr val="tx1"/>
                </a:solidFill>
                <a:latin typeface="Times New Roman" charset="0"/>
                <a:ea typeface="ＭＳ Ｐゴシック" charset="0"/>
              </a:defRPr>
            </a:lvl8pPr>
            <a:lvl9pPr marL="3543300" indent="-228600" fontAlgn="base">
              <a:spcBef>
                <a:spcPct val="0"/>
              </a:spcBef>
              <a:spcAft>
                <a:spcPct val="0"/>
              </a:spcAft>
              <a:defRPr sz="2400">
                <a:solidFill>
                  <a:schemeClr val="tx1"/>
                </a:solidFill>
                <a:latin typeface="Times New Roman" charset="0"/>
                <a:ea typeface="ＭＳ Ｐゴシック" charset="0"/>
              </a:defRPr>
            </a:lvl9pPr>
          </a:lstStyle>
          <a:p>
            <a:pPr>
              <a:lnSpc>
                <a:spcPct val="95000"/>
              </a:lnSpc>
              <a:defRPr/>
            </a:pPr>
            <a:r>
              <a:rPr lang="en-US" sz="1300" smtClean="0">
                <a:solidFill>
                  <a:srgbClr val="000000"/>
                </a:solidFill>
                <a:latin typeface="Arial" charset="0"/>
                <a:cs typeface="+mn-cs"/>
              </a:rPr>
              <a:t>http://www.wolfram.com/solutions/stem/images/stemTitle.gif</a:t>
            </a:r>
          </a:p>
        </p:txBody>
      </p:sp>
      <p:pic>
        <p:nvPicPr>
          <p:cNvPr id="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8000" y="563563"/>
            <a:ext cx="3916363" cy="246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3" name="Text Box 9"/>
          <p:cNvSpPr txBox="1">
            <a:spLocks noChangeArrowheads="1"/>
          </p:cNvSpPr>
          <p:nvPr/>
        </p:nvSpPr>
        <p:spPr bwMode="auto">
          <a:xfrm>
            <a:off x="5937250" y="3048000"/>
            <a:ext cx="3409950" cy="382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lvl1pPr>
              <a:defRPr sz="2400">
                <a:solidFill>
                  <a:schemeClr val="tx1"/>
                </a:solidFill>
                <a:latin typeface="Times New Roman" charset="0"/>
                <a:ea typeface="ＭＳ Ｐゴシック" charset="0"/>
              </a:defRPr>
            </a:lvl1pPr>
            <a:lvl2pPr indent="-342900">
              <a:defRPr sz="2400">
                <a:solidFill>
                  <a:schemeClr val="tx1"/>
                </a:solidFill>
                <a:latin typeface="Times New Roman" charset="0"/>
                <a:ea typeface="ＭＳ Ｐゴシック" charset="0"/>
              </a:defRPr>
            </a:lvl2pPr>
            <a:lvl3pPr marL="857250" indent="-285750">
              <a:defRPr sz="2400">
                <a:solidFill>
                  <a:schemeClr val="tx1"/>
                </a:solidFill>
                <a:latin typeface="Times New Roman" charset="0"/>
                <a:ea typeface="ＭＳ Ｐゴシック" charset="0"/>
              </a:defRPr>
            </a:lvl3pPr>
            <a:lvl4pPr marL="1257300" indent="-228600">
              <a:defRPr sz="2400">
                <a:solidFill>
                  <a:schemeClr val="tx1"/>
                </a:solidFill>
                <a:latin typeface="Times New Roman" charset="0"/>
                <a:ea typeface="ＭＳ Ｐゴシック" charset="0"/>
              </a:defRPr>
            </a:lvl4pPr>
            <a:lvl5pPr marL="1714500" indent="-228600">
              <a:defRPr sz="2400">
                <a:solidFill>
                  <a:schemeClr val="tx1"/>
                </a:solidFill>
                <a:latin typeface="Times New Roman" charset="0"/>
                <a:ea typeface="ＭＳ Ｐゴシック" charset="0"/>
              </a:defRPr>
            </a:lvl5pPr>
            <a:lvl6pPr marL="2171700" indent="-228600" fontAlgn="base">
              <a:spcBef>
                <a:spcPct val="0"/>
              </a:spcBef>
              <a:spcAft>
                <a:spcPct val="0"/>
              </a:spcAft>
              <a:defRPr sz="2400">
                <a:solidFill>
                  <a:schemeClr val="tx1"/>
                </a:solidFill>
                <a:latin typeface="Times New Roman" charset="0"/>
                <a:ea typeface="ＭＳ Ｐゴシック" charset="0"/>
              </a:defRPr>
            </a:lvl6pPr>
            <a:lvl7pPr marL="2628900" indent="-228600" fontAlgn="base">
              <a:spcBef>
                <a:spcPct val="0"/>
              </a:spcBef>
              <a:spcAft>
                <a:spcPct val="0"/>
              </a:spcAft>
              <a:defRPr sz="2400">
                <a:solidFill>
                  <a:schemeClr val="tx1"/>
                </a:solidFill>
                <a:latin typeface="Times New Roman" charset="0"/>
                <a:ea typeface="ＭＳ Ｐゴシック" charset="0"/>
              </a:defRPr>
            </a:lvl7pPr>
            <a:lvl8pPr marL="3086100" indent="-228600" fontAlgn="base">
              <a:spcBef>
                <a:spcPct val="0"/>
              </a:spcBef>
              <a:spcAft>
                <a:spcPct val="0"/>
              </a:spcAft>
              <a:defRPr sz="2400">
                <a:solidFill>
                  <a:schemeClr val="tx1"/>
                </a:solidFill>
                <a:latin typeface="Times New Roman" charset="0"/>
                <a:ea typeface="ＭＳ Ｐゴシック" charset="0"/>
              </a:defRPr>
            </a:lvl8pPr>
            <a:lvl9pPr marL="3543300" indent="-228600" fontAlgn="base">
              <a:spcBef>
                <a:spcPct val="0"/>
              </a:spcBef>
              <a:spcAft>
                <a:spcPct val="0"/>
              </a:spcAft>
              <a:defRPr sz="2400">
                <a:solidFill>
                  <a:schemeClr val="tx1"/>
                </a:solidFill>
                <a:latin typeface="Times New Roman" charset="0"/>
                <a:ea typeface="ＭＳ Ｐゴシック" charset="0"/>
              </a:defRPr>
            </a:lvl9pPr>
          </a:lstStyle>
          <a:p>
            <a:pPr>
              <a:lnSpc>
                <a:spcPct val="95000"/>
              </a:lnSpc>
              <a:defRPr/>
            </a:pPr>
            <a:r>
              <a:rPr lang="en-US" sz="1300" smtClean="0">
                <a:solidFill>
                  <a:srgbClr val="000000"/>
                </a:solidFill>
                <a:latin typeface="Arial" charset="0"/>
                <a:cs typeface="+mn-cs"/>
              </a:rPr>
              <a:t>http://www.mos.org/eie/EDP_150dpi.gif</a:t>
            </a:r>
          </a:p>
        </p:txBody>
      </p:sp>
      <p:pic>
        <p:nvPicPr>
          <p:cNvPr id="3"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3600" y="3759200"/>
            <a:ext cx="5113338" cy="317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
          <p:cNvSpPr>
            <a:spLocks noGrp="1" noChangeArrowheads="1"/>
          </p:cNvSpPr>
          <p:nvPr>
            <p:ph type="ctrTitle"/>
          </p:nvPr>
        </p:nvSpPr>
        <p:spPr>
          <a:xfrm>
            <a:off x="146050" y="304800"/>
            <a:ext cx="9671050" cy="909638"/>
          </a:xfrm>
        </p:spPr>
        <p:txBody>
          <a:bodyPr lIns="0" tIns="0" rIns="0" bIns="0" anchor="t"/>
          <a:lstStyle/>
          <a:p>
            <a:pPr algn="l" eaLnBrk="1" hangingPunct="1">
              <a:lnSpc>
                <a:spcPct val="95000"/>
              </a:lnSpc>
              <a:defRPr/>
            </a:pPr>
            <a:r>
              <a:rPr lang="en-US" sz="4300" smtClean="0">
                <a:solidFill>
                  <a:srgbClr val="000000"/>
                </a:solidFill>
                <a:latin typeface="Arial" charset="0"/>
                <a:cs typeface="+mj-cs"/>
              </a:rPr>
              <a:t>What We Already Know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 Box 4"/>
          <p:cNvSpPr txBox="1">
            <a:spLocks noChangeArrowheads="1"/>
          </p:cNvSpPr>
          <p:nvPr/>
        </p:nvSpPr>
        <p:spPr bwMode="auto">
          <a:xfrm>
            <a:off x="-49213" y="90488"/>
            <a:ext cx="10218738" cy="733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lvl1pPr>
              <a:defRPr sz="2400">
                <a:solidFill>
                  <a:schemeClr val="tx1"/>
                </a:solidFill>
                <a:latin typeface="Times New Roman" charset="0"/>
                <a:ea typeface="ＭＳ Ｐゴシック" charset="0"/>
              </a:defRPr>
            </a:lvl1pPr>
            <a:lvl2pPr indent="-342900">
              <a:defRPr sz="2400">
                <a:solidFill>
                  <a:schemeClr val="tx1"/>
                </a:solidFill>
                <a:latin typeface="Times New Roman" charset="0"/>
                <a:ea typeface="ＭＳ Ｐゴシック" charset="0"/>
              </a:defRPr>
            </a:lvl2pPr>
            <a:lvl3pPr marL="857250" indent="-285750">
              <a:defRPr sz="2400">
                <a:solidFill>
                  <a:schemeClr val="tx1"/>
                </a:solidFill>
                <a:latin typeface="Times New Roman" charset="0"/>
                <a:ea typeface="ＭＳ Ｐゴシック" charset="0"/>
              </a:defRPr>
            </a:lvl3pPr>
            <a:lvl4pPr marL="1257300" indent="-228600">
              <a:defRPr sz="2400">
                <a:solidFill>
                  <a:schemeClr val="tx1"/>
                </a:solidFill>
                <a:latin typeface="Times New Roman" charset="0"/>
                <a:ea typeface="ＭＳ Ｐゴシック" charset="0"/>
              </a:defRPr>
            </a:lvl4pPr>
            <a:lvl5pPr marL="1714500" indent="-228600">
              <a:defRPr sz="2400">
                <a:solidFill>
                  <a:schemeClr val="tx1"/>
                </a:solidFill>
                <a:latin typeface="Times New Roman" charset="0"/>
                <a:ea typeface="ＭＳ Ｐゴシック" charset="0"/>
              </a:defRPr>
            </a:lvl5pPr>
            <a:lvl6pPr marL="2171700" indent="-228600" fontAlgn="base">
              <a:spcBef>
                <a:spcPct val="0"/>
              </a:spcBef>
              <a:spcAft>
                <a:spcPct val="0"/>
              </a:spcAft>
              <a:defRPr sz="2400">
                <a:solidFill>
                  <a:schemeClr val="tx1"/>
                </a:solidFill>
                <a:latin typeface="Times New Roman" charset="0"/>
                <a:ea typeface="ＭＳ Ｐゴシック" charset="0"/>
              </a:defRPr>
            </a:lvl6pPr>
            <a:lvl7pPr marL="2628900" indent="-228600" fontAlgn="base">
              <a:spcBef>
                <a:spcPct val="0"/>
              </a:spcBef>
              <a:spcAft>
                <a:spcPct val="0"/>
              </a:spcAft>
              <a:defRPr sz="2400">
                <a:solidFill>
                  <a:schemeClr val="tx1"/>
                </a:solidFill>
                <a:latin typeface="Times New Roman" charset="0"/>
                <a:ea typeface="ＭＳ Ｐゴシック" charset="0"/>
              </a:defRPr>
            </a:lvl7pPr>
            <a:lvl8pPr marL="3086100" indent="-228600" fontAlgn="base">
              <a:spcBef>
                <a:spcPct val="0"/>
              </a:spcBef>
              <a:spcAft>
                <a:spcPct val="0"/>
              </a:spcAft>
              <a:defRPr sz="2400">
                <a:solidFill>
                  <a:schemeClr val="tx1"/>
                </a:solidFill>
                <a:latin typeface="Times New Roman" charset="0"/>
                <a:ea typeface="ＭＳ Ｐゴシック" charset="0"/>
              </a:defRPr>
            </a:lvl8pPr>
            <a:lvl9pPr marL="3543300" indent="-228600" fontAlgn="base">
              <a:spcBef>
                <a:spcPct val="0"/>
              </a:spcBef>
              <a:spcAft>
                <a:spcPct val="0"/>
              </a:spcAft>
              <a:defRPr sz="2400">
                <a:solidFill>
                  <a:schemeClr val="tx1"/>
                </a:solidFill>
                <a:latin typeface="Times New Roman" charset="0"/>
                <a:ea typeface="ＭＳ Ｐゴシック" charset="0"/>
              </a:defRPr>
            </a:lvl9pPr>
          </a:lstStyle>
          <a:p>
            <a:pPr>
              <a:lnSpc>
                <a:spcPct val="95000"/>
              </a:lnSpc>
              <a:defRPr/>
            </a:pPr>
            <a:endParaRPr lang="en-US" sz="2700" smtClean="0">
              <a:solidFill>
                <a:srgbClr val="000000"/>
              </a:solidFill>
              <a:latin typeface="Arial" charset="0"/>
              <a:cs typeface="+mn-cs"/>
            </a:endParaRPr>
          </a:p>
          <a:p>
            <a:pPr algn="ctr">
              <a:lnSpc>
                <a:spcPct val="95000"/>
              </a:lnSpc>
              <a:defRPr/>
            </a:pPr>
            <a:r>
              <a:rPr lang="en-US" sz="4300" b="1" smtClean="0">
                <a:solidFill>
                  <a:srgbClr val="000000"/>
                </a:solidFill>
                <a:latin typeface="Trebuchet MS" charset="0"/>
                <a:cs typeface="+mn-cs"/>
              </a:rPr>
              <a:t> </a:t>
            </a:r>
            <a:r>
              <a:rPr lang="en-US" sz="4300" b="1" smtClean="0">
                <a:solidFill>
                  <a:srgbClr val="000000"/>
                </a:solidFill>
                <a:latin typeface="Arial" charset="0"/>
                <a:cs typeface="+mn-cs"/>
              </a:rPr>
              <a:t>What is Problem-Based Learning?</a:t>
            </a:r>
            <a:endParaRPr lang="en-US" smtClean="0">
              <a:cs typeface="+mn-cs"/>
            </a:endParaRPr>
          </a:p>
          <a:p>
            <a:pPr>
              <a:lnSpc>
                <a:spcPct val="95000"/>
              </a:lnSpc>
              <a:defRPr/>
            </a:pPr>
            <a:endParaRPr lang="en-US" sz="2700" smtClean="0">
              <a:solidFill>
                <a:srgbClr val="000000"/>
              </a:solidFill>
              <a:latin typeface="Arial" charset="0"/>
              <a:cs typeface="+mn-cs"/>
            </a:endParaRPr>
          </a:p>
          <a:p>
            <a:pPr algn="ctr">
              <a:lnSpc>
                <a:spcPct val="95000"/>
              </a:lnSpc>
              <a:defRPr/>
            </a:pPr>
            <a:r>
              <a:rPr lang="en-US" sz="3200" smtClean="0">
                <a:solidFill>
                  <a:srgbClr val="000000"/>
                </a:solidFill>
                <a:latin typeface="Arial" charset="0"/>
                <a:cs typeface="+mn-cs"/>
              </a:rPr>
              <a:t> </a:t>
            </a:r>
            <a:endParaRPr lang="en-US" smtClean="0">
              <a:cs typeface="+mn-cs"/>
            </a:endParaRPr>
          </a:p>
          <a:p>
            <a:pPr algn="ctr">
              <a:lnSpc>
                <a:spcPct val="95000"/>
              </a:lnSpc>
              <a:defRPr/>
            </a:pPr>
            <a:endParaRPr lang="en-US" sz="1900" smtClean="0">
              <a:solidFill>
                <a:srgbClr val="000000"/>
              </a:solidFill>
              <a:latin typeface="Arial" charset="0"/>
              <a:cs typeface="+mn-cs"/>
            </a:endParaRPr>
          </a:p>
          <a:p>
            <a:pPr algn="ctr">
              <a:lnSpc>
                <a:spcPct val="95000"/>
              </a:lnSpc>
              <a:defRPr/>
            </a:pPr>
            <a:r>
              <a:rPr lang="en-US" sz="1300" smtClean="0">
                <a:solidFill>
                  <a:srgbClr val="000000"/>
                </a:solidFill>
                <a:latin typeface="Arial" charset="0"/>
                <a:cs typeface="+mn-cs"/>
              </a:rPr>
              <a:t>Watch and Discuss (including term used)</a:t>
            </a:r>
            <a:endParaRPr lang="en-US" smtClean="0">
              <a:cs typeface="+mn-cs"/>
            </a:endParaRPr>
          </a:p>
          <a:p>
            <a:pPr algn="ctr">
              <a:lnSpc>
                <a:spcPct val="95000"/>
              </a:lnSpc>
              <a:defRPr/>
            </a:pPr>
            <a:r>
              <a:rPr lang="en-US" sz="1200" u="sng" smtClean="0">
                <a:solidFill>
                  <a:srgbClr val="000099"/>
                </a:solidFill>
                <a:latin typeface="Arial" charset="0"/>
                <a:cs typeface="+mn-cs"/>
                <a:hlinkClick r:id="rId2"/>
              </a:rPr>
              <a:t>http://www.commoncraft.com/project-based-learning-explained-custom-video-project-bie</a:t>
            </a:r>
            <a:r>
              <a:rPr lang="en-US" sz="1200" u="sng" smtClean="0">
                <a:solidFill>
                  <a:srgbClr val="000099"/>
                </a:solidFill>
                <a:latin typeface="Arial" charset="0"/>
                <a:cs typeface="+mn-cs"/>
              </a:rPr>
              <a:t> </a:t>
            </a:r>
            <a:endParaRPr lang="en-US" smtClean="0">
              <a:cs typeface="+mn-cs"/>
            </a:endParaRPr>
          </a:p>
          <a:p>
            <a:pPr algn="ctr">
              <a:lnSpc>
                <a:spcPct val="95000"/>
              </a:lnSpc>
              <a:defRPr/>
            </a:pPr>
            <a:endParaRPr lang="en-US" sz="1200" u="sng" smtClean="0">
              <a:solidFill>
                <a:srgbClr val="000099"/>
              </a:solidFill>
              <a:latin typeface="Arial" charset="0"/>
              <a:cs typeface="+mn-cs"/>
            </a:endParaRPr>
          </a:p>
          <a:p>
            <a:pPr algn="ctr">
              <a:lnSpc>
                <a:spcPct val="95000"/>
              </a:lnSpc>
              <a:defRPr/>
            </a:pPr>
            <a:endParaRPr lang="en-US" sz="3200" smtClean="0">
              <a:solidFill>
                <a:srgbClr val="000000"/>
              </a:solidFill>
              <a:latin typeface="Arial" charset="0"/>
              <a:cs typeface="+mn-cs"/>
            </a:endParaRPr>
          </a:p>
        </p:txBody>
      </p:sp>
      <p:sp>
        <p:nvSpPr>
          <p:cNvPr id="7173" name="Text Box 5"/>
          <p:cNvSpPr txBox="1">
            <a:spLocks noChangeArrowheads="1"/>
          </p:cNvSpPr>
          <p:nvPr/>
        </p:nvSpPr>
        <p:spPr bwMode="auto">
          <a:xfrm>
            <a:off x="963613" y="3279775"/>
            <a:ext cx="8610600" cy="3954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lvl1pPr>
              <a:defRPr sz="2400">
                <a:solidFill>
                  <a:schemeClr val="tx1"/>
                </a:solidFill>
                <a:latin typeface="Times New Roman" charset="0"/>
                <a:ea typeface="ＭＳ Ｐゴシック" charset="0"/>
              </a:defRPr>
            </a:lvl1pPr>
            <a:lvl2pPr indent="-342900">
              <a:defRPr sz="2400">
                <a:solidFill>
                  <a:schemeClr val="tx1"/>
                </a:solidFill>
                <a:latin typeface="Times New Roman" charset="0"/>
                <a:ea typeface="ＭＳ Ｐゴシック" charset="0"/>
              </a:defRPr>
            </a:lvl2pPr>
            <a:lvl3pPr marL="857250" indent="-285750">
              <a:defRPr sz="2400">
                <a:solidFill>
                  <a:schemeClr val="tx1"/>
                </a:solidFill>
                <a:latin typeface="Times New Roman" charset="0"/>
                <a:ea typeface="ＭＳ Ｐゴシック" charset="0"/>
              </a:defRPr>
            </a:lvl3pPr>
            <a:lvl4pPr marL="1257300" indent="-228600">
              <a:defRPr sz="2400">
                <a:solidFill>
                  <a:schemeClr val="tx1"/>
                </a:solidFill>
                <a:latin typeface="Times New Roman" charset="0"/>
                <a:ea typeface="ＭＳ Ｐゴシック" charset="0"/>
              </a:defRPr>
            </a:lvl4pPr>
            <a:lvl5pPr marL="1714500" indent="-228600">
              <a:defRPr sz="2400">
                <a:solidFill>
                  <a:schemeClr val="tx1"/>
                </a:solidFill>
                <a:latin typeface="Times New Roman" charset="0"/>
                <a:ea typeface="ＭＳ Ｐゴシック" charset="0"/>
              </a:defRPr>
            </a:lvl5pPr>
            <a:lvl6pPr marL="2171700" indent="-228600" fontAlgn="base">
              <a:spcBef>
                <a:spcPct val="0"/>
              </a:spcBef>
              <a:spcAft>
                <a:spcPct val="0"/>
              </a:spcAft>
              <a:defRPr sz="2400">
                <a:solidFill>
                  <a:schemeClr val="tx1"/>
                </a:solidFill>
                <a:latin typeface="Times New Roman" charset="0"/>
                <a:ea typeface="ＭＳ Ｐゴシック" charset="0"/>
              </a:defRPr>
            </a:lvl6pPr>
            <a:lvl7pPr marL="2628900" indent="-228600" fontAlgn="base">
              <a:spcBef>
                <a:spcPct val="0"/>
              </a:spcBef>
              <a:spcAft>
                <a:spcPct val="0"/>
              </a:spcAft>
              <a:defRPr sz="2400">
                <a:solidFill>
                  <a:schemeClr val="tx1"/>
                </a:solidFill>
                <a:latin typeface="Times New Roman" charset="0"/>
                <a:ea typeface="ＭＳ Ｐゴシック" charset="0"/>
              </a:defRPr>
            </a:lvl7pPr>
            <a:lvl8pPr marL="3086100" indent="-228600" fontAlgn="base">
              <a:spcBef>
                <a:spcPct val="0"/>
              </a:spcBef>
              <a:spcAft>
                <a:spcPct val="0"/>
              </a:spcAft>
              <a:defRPr sz="2400">
                <a:solidFill>
                  <a:schemeClr val="tx1"/>
                </a:solidFill>
                <a:latin typeface="Times New Roman" charset="0"/>
                <a:ea typeface="ＭＳ Ｐゴシック" charset="0"/>
              </a:defRPr>
            </a:lvl8pPr>
            <a:lvl9pPr marL="3543300" indent="-228600" fontAlgn="base">
              <a:spcBef>
                <a:spcPct val="0"/>
              </a:spcBef>
              <a:spcAft>
                <a:spcPct val="0"/>
              </a:spcAft>
              <a:defRPr sz="2400">
                <a:solidFill>
                  <a:schemeClr val="tx1"/>
                </a:solidFill>
                <a:latin typeface="Times New Roman" charset="0"/>
                <a:ea typeface="ＭＳ Ｐゴシック" charset="0"/>
              </a:defRPr>
            </a:lvl9pPr>
          </a:lstStyle>
          <a:p>
            <a:pPr>
              <a:lnSpc>
                <a:spcPct val="95000"/>
              </a:lnSpc>
              <a:defRPr/>
            </a:pPr>
            <a:r>
              <a:rPr lang="en-US" sz="2700" smtClean="0">
                <a:solidFill>
                  <a:srgbClr val="000000"/>
                </a:solidFill>
                <a:latin typeface="Arial" charset="0"/>
                <a:cs typeface="+mn-cs"/>
              </a:rPr>
              <a:t>Was there a rigorous, relevant problem to solve?</a:t>
            </a:r>
            <a:endParaRPr lang="en-US" smtClean="0">
              <a:cs typeface="+mn-cs"/>
            </a:endParaRPr>
          </a:p>
          <a:p>
            <a:pPr>
              <a:lnSpc>
                <a:spcPct val="95000"/>
              </a:lnSpc>
              <a:defRPr/>
            </a:pPr>
            <a:endParaRPr lang="en-US" sz="2700" smtClean="0">
              <a:solidFill>
                <a:srgbClr val="000000"/>
              </a:solidFill>
              <a:latin typeface="Arial" charset="0"/>
              <a:cs typeface="+mn-cs"/>
            </a:endParaRPr>
          </a:p>
          <a:p>
            <a:pPr>
              <a:lnSpc>
                <a:spcPct val="95000"/>
              </a:lnSpc>
              <a:defRPr/>
            </a:pPr>
            <a:r>
              <a:rPr lang="en-US" sz="2700" smtClean="0">
                <a:solidFill>
                  <a:srgbClr val="000000"/>
                </a:solidFill>
                <a:latin typeface="Arial" charset="0"/>
                <a:cs typeface="+mn-cs"/>
              </a:rPr>
              <a:t>How might such an approach affect student engagement?</a:t>
            </a:r>
            <a:endParaRPr lang="en-US" smtClean="0">
              <a:cs typeface="+mn-cs"/>
            </a:endParaRPr>
          </a:p>
          <a:p>
            <a:pPr>
              <a:lnSpc>
                <a:spcPct val="95000"/>
              </a:lnSpc>
              <a:defRPr/>
            </a:pPr>
            <a:endParaRPr lang="en-US" sz="2700" smtClean="0">
              <a:solidFill>
                <a:srgbClr val="000000"/>
              </a:solidFill>
              <a:latin typeface="Arial" charset="0"/>
              <a:cs typeface="+mn-cs"/>
            </a:endParaRPr>
          </a:p>
          <a:p>
            <a:pPr>
              <a:lnSpc>
                <a:spcPct val="95000"/>
              </a:lnSpc>
              <a:defRPr/>
            </a:pPr>
            <a:r>
              <a:rPr lang="en-US" sz="2700" b="1" i="1" smtClean="0">
                <a:solidFill>
                  <a:srgbClr val="000000"/>
                </a:solidFill>
                <a:latin typeface="Arial" charset="0"/>
                <a:cs typeface="+mn-cs"/>
              </a:rPr>
              <a:t>Discussion- What does PBL look like?</a:t>
            </a:r>
            <a:endParaRPr lang="en-US" smtClean="0">
              <a:cs typeface="+mn-cs"/>
            </a:endParaRPr>
          </a:p>
          <a:p>
            <a:pPr>
              <a:lnSpc>
                <a:spcPct val="95000"/>
              </a:lnSpc>
              <a:defRPr/>
            </a:pPr>
            <a:endParaRPr lang="en-US" sz="2700" b="1" i="1" smtClean="0">
              <a:solidFill>
                <a:srgbClr val="000000"/>
              </a:solidFill>
              <a:latin typeface="Arial" charset="0"/>
              <a:cs typeface="+mn-cs"/>
            </a:endParaRPr>
          </a:p>
          <a:p>
            <a:pPr>
              <a:lnSpc>
                <a:spcPct val="95000"/>
              </a:lnSpc>
              <a:defRPr/>
            </a:pPr>
            <a:endParaRPr lang="en-US" sz="2700" b="1" i="1" smtClean="0">
              <a:solidFill>
                <a:srgbClr val="000000"/>
              </a:solidFill>
              <a:latin typeface="Arial" charset="0"/>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b="1" smtClean="0">
                <a:solidFill>
                  <a:srgbClr val="000000"/>
                </a:solidFill>
                <a:latin typeface="Arial" charset="0"/>
                <a:cs typeface="+mj-cs"/>
              </a:rPr>
              <a:t>Pre-requisite Vocabulary</a:t>
            </a:r>
          </a:p>
        </p:txBody>
      </p:sp>
      <p:sp>
        <p:nvSpPr>
          <p:cNvPr id="8194" name="Rectangle 2"/>
          <p:cNvSpPr>
            <a:spLocks noGrp="1" noChangeArrowheads="1"/>
          </p:cNvSpPr>
          <p:nvPr>
            <p:ph type="body" idx="1"/>
          </p:nvPr>
        </p:nvSpPr>
        <p:spPr>
          <a:xfrm>
            <a:off x="349250" y="1930400"/>
            <a:ext cx="9558338" cy="5380038"/>
          </a:xfrm>
        </p:spPr>
        <p:txBody>
          <a:bodyPr lIns="0" tIns="0" rIns="0" bIns="0"/>
          <a:lstStyle/>
          <a:p>
            <a:pPr marL="0" indent="0" eaLnBrk="1" hangingPunct="1">
              <a:lnSpc>
                <a:spcPct val="95000"/>
              </a:lnSpc>
              <a:spcBef>
                <a:spcPct val="0"/>
              </a:spcBef>
              <a:buFontTx/>
              <a:buNone/>
              <a:defRPr/>
            </a:pPr>
            <a:r>
              <a:rPr lang="en-US" b="1" smtClean="0">
                <a:solidFill>
                  <a:srgbClr val="000000"/>
                </a:solidFill>
                <a:latin typeface="Arial" charset="0"/>
                <a:cs typeface="+mn-cs"/>
              </a:rPr>
              <a:t>STEM</a:t>
            </a:r>
            <a:r>
              <a:rPr lang="en-US" smtClean="0">
                <a:solidFill>
                  <a:srgbClr val="000000"/>
                </a:solidFill>
                <a:latin typeface="Arial" charset="0"/>
                <a:cs typeface="+mn-cs"/>
              </a:rPr>
              <a:t> </a:t>
            </a:r>
            <a:r>
              <a:rPr lang="en-US" b="1" smtClean="0">
                <a:solidFill>
                  <a:srgbClr val="000000"/>
                </a:solidFill>
                <a:latin typeface="Arial" charset="0"/>
                <a:cs typeface="+mn-cs"/>
              </a:rPr>
              <a:t>is an acronym for Science, Technology, Engineering and Mathematics, and a STEM School focuses on these subjects to help our nation's youth gain the skills required to succeed in today's challenging world. This includes the ability to think critically, solve complex problems, and drive advancements in science and technology. </a:t>
            </a:r>
            <a:endParaRPr lang="en-US" smtClean="0">
              <a:cs typeface="+mn-cs"/>
            </a:endParaRPr>
          </a:p>
          <a:p>
            <a:pPr marL="0" indent="0" eaLnBrk="1" hangingPunct="1">
              <a:lnSpc>
                <a:spcPct val="95000"/>
              </a:lnSpc>
              <a:spcBef>
                <a:spcPct val="0"/>
              </a:spcBef>
              <a:buFontTx/>
              <a:buNone/>
              <a:defRPr/>
            </a:pPr>
            <a:r>
              <a:rPr lang="en-US" b="1" smtClean="0">
                <a:solidFill>
                  <a:srgbClr val="000000"/>
                </a:solidFill>
                <a:latin typeface="Arial" charset="0"/>
                <a:cs typeface="+mn-cs"/>
              </a:rPr>
              <a:t> </a:t>
            </a:r>
            <a:endParaRPr lang="en-US" smtClean="0">
              <a:cs typeface="+mn-cs"/>
            </a:endParaRPr>
          </a:p>
          <a:p>
            <a:pPr marL="0" indent="0" eaLnBrk="1" hangingPunct="1">
              <a:lnSpc>
                <a:spcPct val="95000"/>
              </a:lnSpc>
              <a:spcBef>
                <a:spcPct val="0"/>
              </a:spcBef>
              <a:buFontTx/>
              <a:buNone/>
              <a:defRPr/>
            </a:pPr>
            <a:r>
              <a:rPr lang="en-US" b="1" smtClean="0">
                <a:solidFill>
                  <a:srgbClr val="000000"/>
                </a:solidFill>
                <a:latin typeface="Arial" charset="0"/>
                <a:cs typeface="+mn-cs"/>
              </a:rPr>
              <a:t> </a:t>
            </a:r>
            <a:r>
              <a:rPr lang="en-US" sz="2100" b="1" u="sng" smtClean="0">
                <a:solidFill>
                  <a:srgbClr val="000099"/>
                </a:solidFill>
                <a:latin typeface="Arial" charset="0"/>
                <a:cs typeface="+mn-cs"/>
                <a:hlinkClick r:id="rId2"/>
              </a:rPr>
              <a:t>http://www.stemschool.com/2009/04/what-is-stem-school.html</a:t>
            </a:r>
            <a:endParaRPr lang="en-US" sz="2100" b="1" u="sng" smtClean="0">
              <a:solidFill>
                <a:srgbClr val="000099"/>
              </a:solidFill>
              <a:latin typeface="Arial" charset="0"/>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b="1" smtClean="0">
                <a:solidFill>
                  <a:srgbClr val="000000"/>
                </a:solidFill>
                <a:latin typeface="Arial" charset="0"/>
                <a:cs typeface="+mj-cs"/>
              </a:rPr>
              <a:t>Pre-requisite Vocabulary</a:t>
            </a:r>
          </a:p>
        </p:txBody>
      </p:sp>
      <p:sp>
        <p:nvSpPr>
          <p:cNvPr id="9218" name="Rectangle 2"/>
          <p:cNvSpPr>
            <a:spLocks noGrp="1" noChangeArrowheads="1"/>
          </p:cNvSpPr>
          <p:nvPr>
            <p:ph type="body" idx="1"/>
          </p:nvPr>
        </p:nvSpPr>
        <p:spPr>
          <a:xfrm>
            <a:off x="347663" y="1117600"/>
            <a:ext cx="9485312" cy="6327775"/>
          </a:xfrm>
        </p:spPr>
        <p:txBody>
          <a:bodyPr lIns="0" tIns="0" rIns="0" bIns="0"/>
          <a:lstStyle/>
          <a:p>
            <a:pPr marL="0" indent="0" eaLnBrk="1" hangingPunct="1">
              <a:lnSpc>
                <a:spcPct val="95000"/>
              </a:lnSpc>
              <a:spcBef>
                <a:spcPct val="0"/>
              </a:spcBef>
              <a:buFontTx/>
              <a:buNone/>
              <a:defRPr/>
            </a:pPr>
            <a:r>
              <a:rPr lang="en-US" sz="3700" b="1" smtClean="0">
                <a:solidFill>
                  <a:srgbClr val="000000"/>
                </a:solidFill>
                <a:latin typeface="Arial" charset="0"/>
                <a:cs typeface="+mn-cs"/>
              </a:rPr>
              <a:t> </a:t>
            </a:r>
            <a:endParaRPr lang="en-US" smtClean="0">
              <a:cs typeface="+mn-cs"/>
            </a:endParaRPr>
          </a:p>
          <a:p>
            <a:pPr marL="0" indent="0" eaLnBrk="1" hangingPunct="1">
              <a:lnSpc>
                <a:spcPct val="95000"/>
              </a:lnSpc>
              <a:spcBef>
                <a:spcPct val="0"/>
              </a:spcBef>
              <a:buFontTx/>
              <a:buNone/>
              <a:defRPr/>
            </a:pPr>
            <a:r>
              <a:rPr lang="en-US" sz="3700" b="1" smtClean="0">
                <a:solidFill>
                  <a:srgbClr val="000000"/>
                </a:solidFill>
                <a:latin typeface="Arial" charset="0"/>
                <a:cs typeface="+mn-cs"/>
              </a:rPr>
              <a:t>Problem Based Learning </a:t>
            </a:r>
            <a:endParaRPr lang="en-US" smtClean="0">
              <a:cs typeface="+mn-cs"/>
            </a:endParaRPr>
          </a:p>
          <a:p>
            <a:pPr marL="0" indent="0" eaLnBrk="1" hangingPunct="1">
              <a:lnSpc>
                <a:spcPct val="95000"/>
              </a:lnSpc>
              <a:spcBef>
                <a:spcPct val="0"/>
              </a:spcBef>
              <a:buFontTx/>
              <a:buNone/>
              <a:defRPr/>
            </a:pPr>
            <a:r>
              <a:rPr lang="en-US" sz="3700" b="1" smtClean="0">
                <a:solidFill>
                  <a:srgbClr val="000000"/>
                </a:solidFill>
                <a:latin typeface="Arial" charset="0"/>
                <a:cs typeface="+mn-cs"/>
              </a:rPr>
              <a:t>vs. </a:t>
            </a:r>
            <a:endParaRPr lang="en-US" smtClean="0">
              <a:cs typeface="+mn-cs"/>
            </a:endParaRPr>
          </a:p>
          <a:p>
            <a:pPr marL="0" indent="0" eaLnBrk="1" hangingPunct="1">
              <a:lnSpc>
                <a:spcPct val="95000"/>
              </a:lnSpc>
              <a:spcBef>
                <a:spcPct val="0"/>
              </a:spcBef>
              <a:buFontTx/>
              <a:buNone/>
              <a:defRPr/>
            </a:pPr>
            <a:r>
              <a:rPr lang="en-US" sz="3700" b="1" smtClean="0">
                <a:solidFill>
                  <a:srgbClr val="000000"/>
                </a:solidFill>
                <a:latin typeface="Arial" charset="0"/>
                <a:cs typeface="+mn-cs"/>
              </a:rPr>
              <a:t>Project Based Learning -</a:t>
            </a:r>
            <a:endParaRPr lang="en-US" smtClean="0">
              <a:cs typeface="+mn-cs"/>
            </a:endParaRPr>
          </a:p>
          <a:p>
            <a:pPr marL="0" indent="0" eaLnBrk="1" hangingPunct="1">
              <a:lnSpc>
                <a:spcPct val="95000"/>
              </a:lnSpc>
              <a:spcBef>
                <a:spcPct val="0"/>
              </a:spcBef>
              <a:buFontTx/>
              <a:buNone/>
              <a:defRPr/>
            </a:pPr>
            <a:r>
              <a:rPr lang="en-US" sz="2400" smtClean="0">
                <a:solidFill>
                  <a:srgbClr val="000000"/>
                </a:solidFill>
                <a:latin typeface="Arial" charset="0"/>
                <a:cs typeface="+mn-cs"/>
              </a:rPr>
              <a:t>(Challenge Based Learning) - These words are often used interchangeably in the world of technology, and thus our resources, BUT the key is to focus on the problem and the process, as in the engineering cycle.  </a:t>
            </a:r>
            <a:endParaRPr lang="en-US" smtClean="0">
              <a:cs typeface="+mn-cs"/>
            </a:endParaRPr>
          </a:p>
          <a:p>
            <a:pPr marL="0" indent="0" eaLnBrk="1" hangingPunct="1">
              <a:lnSpc>
                <a:spcPct val="95000"/>
              </a:lnSpc>
              <a:spcBef>
                <a:spcPct val="0"/>
              </a:spcBef>
              <a:buFontTx/>
              <a:buNone/>
              <a:defRPr/>
            </a:pPr>
            <a:endParaRPr lang="en-US" sz="2400" smtClean="0">
              <a:solidFill>
                <a:srgbClr val="000000"/>
              </a:solidFill>
              <a:latin typeface="Arial" charset="0"/>
              <a:cs typeface="+mn-cs"/>
            </a:endParaRPr>
          </a:p>
          <a:p>
            <a:pPr marL="0" indent="0" eaLnBrk="1" hangingPunct="1">
              <a:lnSpc>
                <a:spcPct val="95000"/>
              </a:lnSpc>
              <a:spcBef>
                <a:spcPct val="0"/>
              </a:spcBef>
              <a:buFontTx/>
              <a:buNone/>
              <a:defRPr/>
            </a:pPr>
            <a:r>
              <a:rPr lang="en-US" sz="2400" smtClean="0">
                <a:solidFill>
                  <a:srgbClr val="000000"/>
                </a:solidFill>
                <a:latin typeface="Arial" charset="0"/>
                <a:cs typeface="+mn-cs"/>
              </a:rPr>
              <a:t>Since it will likely take multiple class periods for students to complete, think of the entire process and the final outcome as a project.  For our purposes, the entire project is based upon the problem-based learning experience.</a:t>
            </a:r>
            <a:endParaRPr lang="en-US" smtClean="0">
              <a:cs typeface="+mn-cs"/>
            </a:endParaRPr>
          </a:p>
          <a:p>
            <a:pPr marL="0" indent="0" eaLnBrk="1" hangingPunct="1">
              <a:lnSpc>
                <a:spcPct val="95000"/>
              </a:lnSpc>
              <a:spcBef>
                <a:spcPct val="0"/>
              </a:spcBef>
              <a:buFontTx/>
              <a:buNone/>
              <a:defRPr/>
            </a:pPr>
            <a:endParaRPr lang="en-US" sz="2700" smtClean="0">
              <a:solidFill>
                <a:srgbClr val="000000"/>
              </a:solidFill>
              <a:latin typeface="Arial" charset="0"/>
              <a:cs typeface="+mn-cs"/>
            </a:endParaRPr>
          </a:p>
          <a:p>
            <a:pPr marL="0" indent="0" eaLnBrk="1" hangingPunct="1">
              <a:lnSpc>
                <a:spcPct val="95000"/>
              </a:lnSpc>
              <a:spcBef>
                <a:spcPct val="0"/>
              </a:spcBef>
              <a:buFontTx/>
              <a:buNone/>
              <a:defRPr/>
            </a:pPr>
            <a:endParaRPr lang="en-US" sz="2700" smtClean="0">
              <a:solidFill>
                <a:srgbClr val="000000"/>
              </a:solidFill>
              <a:latin typeface="Arial" charset="0"/>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247650" y="304800"/>
            <a:ext cx="9664700" cy="914400"/>
          </a:xfrm>
        </p:spPr>
        <p:txBody>
          <a:bodyPr lIns="0" tIns="0" rIns="0" bIns="0" anchor="t"/>
          <a:lstStyle/>
          <a:p>
            <a:pPr algn="l" eaLnBrk="1" hangingPunct="1">
              <a:lnSpc>
                <a:spcPct val="95000"/>
              </a:lnSpc>
              <a:defRPr/>
            </a:pPr>
            <a:r>
              <a:rPr lang="en-US" sz="4300" b="1" smtClean="0">
                <a:solidFill>
                  <a:srgbClr val="000000"/>
                </a:solidFill>
                <a:latin typeface="Arial" charset="0"/>
                <a:cs typeface="+mj-cs"/>
              </a:rPr>
              <a:t>Pre-requisite Vocabulary</a:t>
            </a:r>
          </a:p>
        </p:txBody>
      </p:sp>
      <p:sp>
        <p:nvSpPr>
          <p:cNvPr id="10242" name="Rectangle 2"/>
          <p:cNvSpPr>
            <a:spLocks noGrp="1" noChangeArrowheads="1"/>
          </p:cNvSpPr>
          <p:nvPr>
            <p:ph type="body" idx="1"/>
          </p:nvPr>
        </p:nvSpPr>
        <p:spPr>
          <a:xfrm>
            <a:off x="349250" y="1016000"/>
            <a:ext cx="9448800" cy="7078663"/>
          </a:xfrm>
        </p:spPr>
        <p:txBody>
          <a:bodyPr lIns="0" tIns="0" rIns="0" bIns="0"/>
          <a:lstStyle/>
          <a:p>
            <a:pPr marL="0" indent="0" eaLnBrk="1" hangingPunct="1">
              <a:lnSpc>
                <a:spcPct val="95000"/>
              </a:lnSpc>
              <a:spcBef>
                <a:spcPct val="0"/>
              </a:spcBef>
              <a:buFontTx/>
              <a:buNone/>
              <a:defRPr/>
            </a:pPr>
            <a:r>
              <a:rPr lang="en-US" sz="3700" b="1" smtClean="0">
                <a:solidFill>
                  <a:srgbClr val="000000"/>
                </a:solidFill>
                <a:latin typeface="Arial" charset="0"/>
                <a:cs typeface="+mn-cs"/>
              </a:rPr>
              <a:t>PBL</a:t>
            </a:r>
            <a:r>
              <a:rPr lang="en-US" smtClean="0">
                <a:solidFill>
                  <a:srgbClr val="000000"/>
                </a:solidFill>
                <a:latin typeface="Arial" charset="0"/>
                <a:cs typeface="+mn-cs"/>
              </a:rPr>
              <a:t> </a:t>
            </a:r>
            <a:r>
              <a:rPr lang="en-US" sz="2900" smtClean="0">
                <a:solidFill>
                  <a:srgbClr val="000000"/>
                </a:solidFill>
                <a:latin typeface="Arial" charset="0"/>
                <a:cs typeface="+mn-cs"/>
              </a:rPr>
              <a:t>is an instructional method that challenges students to "learn to learn," working cooperatively in groups to seek solutions to real world problems (Duch, 1995). Instead of starting with a standard and designing a lesson around it, teachers will start with a problem, concern, or challenge that is real and relevant to their students. The students will choose the method and media to attempt to solve the problem. Multiple standards are incorporated into the lesson and the solutions presented by the students show mastery of those standards.</a:t>
            </a:r>
            <a:endParaRPr lang="en-US" smtClean="0">
              <a:cs typeface="+mn-cs"/>
            </a:endParaRPr>
          </a:p>
          <a:p>
            <a:pPr marL="0" indent="0" eaLnBrk="1" hangingPunct="1">
              <a:lnSpc>
                <a:spcPct val="95000"/>
              </a:lnSpc>
              <a:spcBef>
                <a:spcPct val="0"/>
              </a:spcBef>
              <a:buFontTx/>
              <a:buNone/>
              <a:defRPr/>
            </a:pPr>
            <a:endParaRPr lang="en-US" smtClean="0">
              <a:solidFill>
                <a:srgbClr val="000000"/>
              </a:solidFill>
              <a:latin typeface="Arial" charset="0"/>
              <a:cs typeface="+mn-cs"/>
            </a:endParaRPr>
          </a:p>
          <a:p>
            <a:pPr marL="0" indent="0" eaLnBrk="1" hangingPunct="1">
              <a:lnSpc>
                <a:spcPct val="95000"/>
              </a:lnSpc>
              <a:spcBef>
                <a:spcPct val="0"/>
              </a:spcBef>
              <a:buFontTx/>
              <a:buNone/>
              <a:defRPr/>
            </a:pPr>
            <a:endParaRPr lang="en-US" sz="2700" smtClean="0">
              <a:solidFill>
                <a:srgbClr val="000000"/>
              </a:solidFill>
              <a:latin typeface="Arial" charset="0"/>
              <a:cs typeface="+mn-cs"/>
            </a:endParaRP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637</TotalTime>
  <Words>573</Words>
  <Application>Microsoft Macintosh PowerPoint</Application>
  <PresentationFormat>Custom</PresentationFormat>
  <Paragraphs>164</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Default Design</vt:lpstr>
      <vt:lpstr>Problem Based Lessons </vt:lpstr>
      <vt:lpstr>Training Objectives</vt:lpstr>
      <vt:lpstr>Course Expectations</vt:lpstr>
      <vt:lpstr>What do we already know about problem-based learning?   How does it connect with everything else?</vt:lpstr>
      <vt:lpstr>What We Already Know</vt:lpstr>
      <vt:lpstr>PowerPoint Presentation</vt:lpstr>
      <vt:lpstr>Pre-requisite Vocabulary</vt:lpstr>
      <vt:lpstr>Pre-requisite Vocabulary</vt:lpstr>
      <vt:lpstr>Pre-requisite Vocabulary</vt:lpstr>
      <vt:lpstr>Pre-requisite Vocabulary</vt:lpstr>
      <vt:lpstr>Pre-requisite Vocabulary</vt:lpstr>
      <vt:lpstr>Backward Design</vt:lpstr>
      <vt:lpstr>Backward design</vt:lpstr>
      <vt:lpstr>PBL in terms of the Engineering Cycle (STEM language)</vt:lpstr>
      <vt:lpstr>PBL in terms of the Engineering Cycle (STEM language)  </vt:lpstr>
      <vt:lpstr>How do they compare?</vt:lpstr>
      <vt:lpstr>What does this mean for us as we develop lessons for our students?</vt:lpstr>
      <vt:lpstr>The Driving Question</vt:lpstr>
      <vt:lpstr>Plan the Assessment</vt:lpstr>
      <vt:lpstr>Map the Project</vt:lpstr>
      <vt:lpstr>Manage the Process</vt:lpstr>
      <vt:lpstr>Problem Based Learning</vt:lpstr>
      <vt:lpstr>Problem Based Learning</vt:lpstr>
      <vt:lpstr>Problem Based Learning</vt:lpstr>
      <vt:lpstr>go to wiki for guided practice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dc:creator>
  <cp:lastModifiedBy>Donna Baker</cp:lastModifiedBy>
  <cp:revision>5</cp:revision>
  <dcterms:created xsi:type="dcterms:W3CDTF">2004-05-06T09:28:21Z</dcterms:created>
  <dcterms:modified xsi:type="dcterms:W3CDTF">2012-06-18T21:36:43Z</dcterms:modified>
</cp:coreProperties>
</file>